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2"/>
  </p:notesMasterIdLst>
  <p:handoutMasterIdLst>
    <p:handoutMasterId r:id="rId23"/>
  </p:handoutMasterIdLst>
  <p:sldIdLst>
    <p:sldId id="292" r:id="rId5"/>
    <p:sldId id="371" r:id="rId6"/>
    <p:sldId id="361" r:id="rId7"/>
    <p:sldId id="373" r:id="rId8"/>
    <p:sldId id="362" r:id="rId9"/>
    <p:sldId id="363" r:id="rId10"/>
    <p:sldId id="364" r:id="rId11"/>
    <p:sldId id="365" r:id="rId12"/>
    <p:sldId id="331" r:id="rId13"/>
    <p:sldId id="349" r:id="rId14"/>
    <p:sldId id="366" r:id="rId15"/>
    <p:sldId id="367" r:id="rId16"/>
    <p:sldId id="368" r:id="rId17"/>
    <p:sldId id="369" r:id="rId18"/>
    <p:sldId id="370" r:id="rId19"/>
    <p:sldId id="372" r:id="rId20"/>
    <p:sldId id="302" r:id="rId21"/>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42E"/>
    <a:srgbClr val="151C77"/>
    <a:srgbClr val="FF00FF"/>
    <a:srgbClr val="653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6905" autoAdjust="0"/>
  </p:normalViewPr>
  <p:slideViewPr>
    <p:cSldViewPr snapToObjects="1">
      <p:cViewPr varScale="1">
        <p:scale>
          <a:sx n="96" d="100"/>
          <a:sy n="96" d="100"/>
        </p:scale>
        <p:origin x="1956" y="72"/>
      </p:cViewPr>
      <p:guideLst>
        <p:guide orient="horz" pos="2160"/>
        <p:guide pos="2880"/>
      </p:guideLst>
    </p:cSldViewPr>
  </p:slideViewPr>
  <p:outlineViewPr>
    <p:cViewPr>
      <p:scale>
        <a:sx n="33" d="100"/>
        <a:sy n="33" d="100"/>
      </p:scale>
      <p:origin x="0" y="9538"/>
    </p:cViewPr>
  </p:outlineViewPr>
  <p:notesTextViewPr>
    <p:cViewPr>
      <p:scale>
        <a:sx n="100" d="100"/>
        <a:sy n="100" d="100"/>
      </p:scale>
      <p:origin x="0" y="0"/>
    </p:cViewPr>
  </p:notesTextViewPr>
  <p:sorterViewPr>
    <p:cViewPr>
      <p:scale>
        <a:sx n="100" d="100"/>
        <a:sy n="100" d="100"/>
      </p:scale>
      <p:origin x="0" y="912"/>
    </p:cViewPr>
  </p:sorterViewPr>
  <p:notesViewPr>
    <p:cSldViewPr snapToObjects="1">
      <p:cViewPr varScale="1">
        <p:scale>
          <a:sx n="49" d="100"/>
          <a:sy n="49" d="100"/>
        </p:scale>
        <p:origin x="-275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88BC24-2224-4DE6-918A-8F762E72D7A8}" type="datetimeFigureOut">
              <a:rPr lang="en-US" smtClean="0"/>
              <a:pPr/>
              <a:t>5/11/2018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DCAF7C3-7BCB-4375-8FBE-24086136CE24}" type="slidenum">
              <a:rPr lang="en-US" smtClean="0"/>
              <a:pPr/>
              <a:t>‹#›</a:t>
            </a:fld>
            <a:endParaRPr lang="en-US" dirty="0"/>
          </a:p>
        </p:txBody>
      </p:sp>
    </p:spTree>
    <p:extLst>
      <p:ext uri="{BB962C8B-B14F-4D97-AF65-F5344CB8AC3E}">
        <p14:creationId xmlns:p14="http://schemas.microsoft.com/office/powerpoint/2010/main" val="314655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atin typeface="Arial" charset="0"/>
              </a:defRPr>
            </a:lvl1pPr>
          </a:lstStyle>
          <a:p>
            <a:pPr>
              <a:defRPr/>
            </a:pPr>
            <a:endParaRPr lang="en-US" dirty="0"/>
          </a:p>
        </p:txBody>
      </p:sp>
      <p:sp>
        <p:nvSpPr>
          <p:cNvPr id="14643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643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643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atin typeface="Arial" charset="0"/>
              </a:defRPr>
            </a:lvl1pPr>
          </a:lstStyle>
          <a:p>
            <a:pPr>
              <a:defRPr/>
            </a:pPr>
            <a:endParaRPr lang="en-US" dirty="0"/>
          </a:p>
        </p:txBody>
      </p:sp>
      <p:sp>
        <p:nvSpPr>
          <p:cNvPr id="14643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atin typeface="Arial" charset="0"/>
              </a:defRPr>
            </a:lvl1pPr>
          </a:lstStyle>
          <a:p>
            <a:pPr>
              <a:defRPr/>
            </a:pPr>
            <a:fld id="{C36B0065-63B3-4DDF-BBDC-FD01B3E65962}" type="slidenum">
              <a:rPr lang="en-US"/>
              <a:pPr>
                <a:defRPr/>
              </a:pPr>
              <a:t>‹#›</a:t>
            </a:fld>
            <a:endParaRPr lang="en-US" dirty="0"/>
          </a:p>
        </p:txBody>
      </p:sp>
    </p:spTree>
    <p:extLst>
      <p:ext uri="{BB962C8B-B14F-4D97-AF65-F5344CB8AC3E}">
        <p14:creationId xmlns:p14="http://schemas.microsoft.com/office/powerpoint/2010/main" val="4157793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endParaRPr lang="en-US" dirty="0" smtClean="0"/>
          </a:p>
        </p:txBody>
      </p:sp>
      <p:sp>
        <p:nvSpPr>
          <p:cNvPr id="6148" name="Slide Number Placeholder 3"/>
          <p:cNvSpPr>
            <a:spLocks noGrp="1"/>
          </p:cNvSpPr>
          <p:nvPr>
            <p:ph type="sldNum" sz="quarter" idx="5"/>
          </p:nvPr>
        </p:nvSpPr>
        <p:spPr>
          <a:noFill/>
        </p:spPr>
        <p:txBody>
          <a:bodyPr/>
          <a:lstStyle/>
          <a:p>
            <a:fld id="{34E30496-2AD1-4137-A707-9AACF0719AE0}" type="slidenum">
              <a:rPr lang="en-US" smtClean="0"/>
              <a:pPr/>
              <a:t>1</a:t>
            </a:fld>
            <a:endParaRPr lang="en-US" dirty="0" smtClean="0"/>
          </a:p>
        </p:txBody>
      </p:sp>
    </p:spTree>
    <p:extLst>
      <p:ext uri="{BB962C8B-B14F-4D97-AF65-F5344CB8AC3E}">
        <p14:creationId xmlns:p14="http://schemas.microsoft.com/office/powerpoint/2010/main" val="313765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10</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11</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12</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13</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14</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15</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16</a:t>
            </a:fld>
            <a:endParaRPr lang="en-US" dirty="0"/>
          </a:p>
        </p:txBody>
      </p:sp>
    </p:spTree>
    <p:extLst>
      <p:ext uri="{BB962C8B-B14F-4D97-AF65-F5344CB8AC3E}">
        <p14:creationId xmlns:p14="http://schemas.microsoft.com/office/powerpoint/2010/main" val="352508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17</a:t>
            </a:fld>
            <a:endParaRPr lang="en-US" dirty="0"/>
          </a:p>
        </p:txBody>
      </p:sp>
    </p:spTree>
    <p:extLst>
      <p:ext uri="{BB962C8B-B14F-4D97-AF65-F5344CB8AC3E}">
        <p14:creationId xmlns:p14="http://schemas.microsoft.com/office/powerpoint/2010/main" val="300330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2</a:t>
            </a:fld>
            <a:endParaRPr lang="en-US" dirty="0"/>
          </a:p>
        </p:txBody>
      </p:sp>
    </p:spTree>
    <p:extLst>
      <p:ext uri="{BB962C8B-B14F-4D97-AF65-F5344CB8AC3E}">
        <p14:creationId xmlns:p14="http://schemas.microsoft.com/office/powerpoint/2010/main" val="11488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solidFill>
                <a:srgbClr val="FF00FF"/>
              </a:solidFill>
            </a:endParaRPr>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3</a:t>
            </a:fld>
            <a:endParaRPr lang="en-US" dirty="0"/>
          </a:p>
        </p:txBody>
      </p:sp>
    </p:spTree>
    <p:extLst>
      <p:ext uri="{BB962C8B-B14F-4D97-AF65-F5344CB8AC3E}">
        <p14:creationId xmlns:p14="http://schemas.microsoft.com/office/powerpoint/2010/main" val="255989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4</a:t>
            </a:fld>
            <a:endParaRPr lang="en-US" dirty="0"/>
          </a:p>
        </p:txBody>
      </p:sp>
    </p:spTree>
    <p:extLst>
      <p:ext uri="{BB962C8B-B14F-4D97-AF65-F5344CB8AC3E}">
        <p14:creationId xmlns:p14="http://schemas.microsoft.com/office/powerpoint/2010/main" val="21908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5</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6</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7</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8</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9</a:t>
            </a:fld>
            <a:endParaRPr lang="en-US" dirty="0"/>
          </a:p>
        </p:txBody>
      </p:sp>
    </p:spTree>
    <p:extLst>
      <p:ext uri="{BB962C8B-B14F-4D97-AF65-F5344CB8AC3E}">
        <p14:creationId xmlns:p14="http://schemas.microsoft.com/office/powerpoint/2010/main" val="2289322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OCH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300038"/>
            <a:ext cx="895350" cy="917575"/>
          </a:xfrm>
          <a:prstGeom prst="rect">
            <a:avLst/>
          </a:prstGeom>
          <a:noFill/>
          <a:ln w="9525">
            <a:noFill/>
            <a:miter lim="800000"/>
            <a:headEnd/>
            <a:tailEnd/>
          </a:ln>
        </p:spPr>
      </p:pic>
      <p:sp>
        <p:nvSpPr>
          <p:cNvPr id="5" name="Line 8"/>
          <p:cNvSpPr>
            <a:spLocks noChangeShapeType="1"/>
          </p:cNvSpPr>
          <p:nvPr/>
        </p:nvSpPr>
        <p:spPr bwMode="auto">
          <a:xfrm>
            <a:off x="1060450" y="1063625"/>
            <a:ext cx="7773988" cy="0"/>
          </a:xfrm>
          <a:prstGeom prst="line">
            <a:avLst/>
          </a:prstGeom>
          <a:noFill/>
          <a:ln w="38100">
            <a:solidFill>
              <a:srgbClr val="151C77"/>
            </a:solidFill>
            <a:round/>
            <a:headEnd/>
            <a:tailEnd/>
          </a:ln>
          <a:effectLst/>
        </p:spPr>
        <p:txBody>
          <a:bodyPr wrap="none" anchor="ctr"/>
          <a:lstStyle/>
          <a:p>
            <a:pPr>
              <a:defRPr/>
            </a:pPr>
            <a:endParaRPr lang="en-US" dirty="0"/>
          </a:p>
        </p:txBody>
      </p:sp>
      <p:sp>
        <p:nvSpPr>
          <p:cNvPr id="6" name="Line 9"/>
          <p:cNvSpPr>
            <a:spLocks noChangeShapeType="1"/>
          </p:cNvSpPr>
          <p:nvPr/>
        </p:nvSpPr>
        <p:spPr bwMode="auto">
          <a:xfrm flipH="1">
            <a:off x="0" y="6632575"/>
            <a:ext cx="9142413" cy="0"/>
          </a:xfrm>
          <a:prstGeom prst="line">
            <a:avLst/>
          </a:prstGeom>
          <a:noFill/>
          <a:ln w="38100">
            <a:solidFill>
              <a:srgbClr val="151C77"/>
            </a:solidFill>
            <a:round/>
            <a:headEnd/>
            <a:tailEnd/>
          </a:ln>
          <a:effectLst/>
        </p:spPr>
        <p:txBody>
          <a:bodyPr/>
          <a:lstStyle/>
          <a:p>
            <a:pPr>
              <a:defRPr/>
            </a:pPr>
            <a:endParaRPr lang="en-US" dirty="0"/>
          </a:p>
        </p:txBody>
      </p:sp>
      <p:sp>
        <p:nvSpPr>
          <p:cNvPr id="7" name="Line 10"/>
          <p:cNvSpPr>
            <a:spLocks noChangeShapeType="1"/>
          </p:cNvSpPr>
          <p:nvPr/>
        </p:nvSpPr>
        <p:spPr bwMode="auto">
          <a:xfrm>
            <a:off x="1066800" y="1187450"/>
            <a:ext cx="7773988" cy="0"/>
          </a:xfrm>
          <a:prstGeom prst="line">
            <a:avLst/>
          </a:prstGeom>
          <a:noFill/>
          <a:ln w="31750">
            <a:solidFill>
              <a:srgbClr val="90242E"/>
            </a:solidFill>
            <a:round/>
            <a:headEnd/>
            <a:tailEnd/>
          </a:ln>
          <a:effectLst/>
        </p:spPr>
        <p:txBody>
          <a:bodyPr wrap="none" anchor="ctr"/>
          <a:lstStyle/>
          <a:p>
            <a:pPr>
              <a:defRPr/>
            </a:pPr>
            <a:endParaRPr lang="en-US" dirty="0"/>
          </a:p>
        </p:txBody>
      </p:sp>
      <p:sp>
        <p:nvSpPr>
          <p:cNvPr id="180226" name="Rectangle 2"/>
          <p:cNvSpPr>
            <a:spLocks noGrp="1" noChangeArrowheads="1"/>
          </p:cNvSpPr>
          <p:nvPr>
            <p:ph type="ctrTitle"/>
          </p:nvPr>
        </p:nvSpPr>
        <p:spPr>
          <a:xfrm>
            <a:off x="685800" y="2130425"/>
            <a:ext cx="7772400" cy="1470025"/>
          </a:xfrm>
        </p:spPr>
        <p:txBody>
          <a:bodyPr/>
          <a:lstStyle>
            <a:lvl1pPr algn="ctr">
              <a:defRPr sz="4000"/>
            </a:lvl1pPr>
          </a:lstStyle>
          <a:p>
            <a:r>
              <a:rPr lang="en-US" smtClean="0"/>
              <a:t>Click to edit Master title style</a:t>
            </a:r>
            <a:endParaRPr lang="en-US"/>
          </a:p>
        </p:txBody>
      </p:sp>
      <p:sp>
        <p:nvSpPr>
          <p:cNvPr id="180227" name="Rectangle 3"/>
          <p:cNvSpPr>
            <a:spLocks noGrp="1" noChangeArrowheads="1"/>
          </p:cNvSpPr>
          <p:nvPr>
            <p:ph type="subTitle" idx="1"/>
          </p:nvPr>
        </p:nvSpPr>
        <p:spPr>
          <a:xfrm>
            <a:off x="1371600" y="3886200"/>
            <a:ext cx="6400800" cy="17526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a:xfrm>
            <a:off x="0" y="6381750"/>
            <a:ext cx="2133600" cy="476250"/>
          </a:xfrm>
        </p:spPr>
        <p:txBody>
          <a:bodyPr/>
          <a:lstStyle>
            <a:lvl1pPr>
              <a:defRPr dirty="0"/>
            </a:lvl1pPr>
          </a:lstStyle>
          <a:p>
            <a:pPr>
              <a:defRPr/>
            </a:pPr>
            <a:fld id="{5179B4C3-005C-4F79-95A0-2E96BF311E27}" type="datetime3">
              <a:rPr lang="en-US" smtClean="0"/>
              <a:t>11 May 2018</a:t>
            </a:fld>
            <a:endParaRPr lang="en-US" dirty="0"/>
          </a:p>
        </p:txBody>
      </p:sp>
      <p:sp>
        <p:nvSpPr>
          <p:cNvPr id="9" name="Rectangle 5"/>
          <p:cNvSpPr>
            <a:spLocks noGrp="1" noChangeArrowheads="1"/>
          </p:cNvSpPr>
          <p:nvPr>
            <p:ph type="ftr" sz="quarter" idx="11"/>
          </p:nvPr>
        </p:nvSpPr>
        <p:spPr>
          <a:xfrm>
            <a:off x="3124200" y="6381750"/>
            <a:ext cx="2895600" cy="476250"/>
          </a:xfrm>
        </p:spPr>
        <p:txBody>
          <a:bodyPr/>
          <a:lstStyle>
            <a:lvl1pPr>
              <a:defRPr dirty="0"/>
            </a:lvl1pPr>
          </a:lstStyle>
          <a:p>
            <a:pPr>
              <a:defRPr/>
            </a:pPr>
            <a:r>
              <a:rPr lang="en-US" smtClean="0"/>
              <a:t>HR Systems &amp; Analytics Department</a:t>
            </a:r>
            <a:endParaRPr lang="en-US" dirty="0"/>
          </a:p>
        </p:txBody>
      </p:sp>
      <p:sp>
        <p:nvSpPr>
          <p:cNvPr id="10" name="Rectangle 6"/>
          <p:cNvSpPr>
            <a:spLocks noGrp="1" noChangeArrowheads="1"/>
          </p:cNvSpPr>
          <p:nvPr>
            <p:ph type="sldNum" sz="quarter" idx="12"/>
          </p:nvPr>
        </p:nvSpPr>
        <p:spPr>
          <a:xfrm>
            <a:off x="7010400" y="6381750"/>
            <a:ext cx="2133600" cy="476250"/>
          </a:xfrm>
        </p:spPr>
        <p:txBody>
          <a:bodyPr/>
          <a:lstStyle>
            <a:lvl1pPr>
              <a:defRPr/>
            </a:lvl1pPr>
          </a:lstStyle>
          <a:p>
            <a:pPr>
              <a:defRPr/>
            </a:pPr>
            <a:fld id="{6C3657FF-1C3A-4C91-8675-7FBB9AA20E4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3"/>
            <a:ext cx="8377238" cy="457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CD3986B7-BCEB-4B44-B10D-D8F9E9A4A95E}" type="datetime3">
              <a:rPr lang="en-US" smtClean="0"/>
              <a:t>11 May 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E39479-8BC0-4E0C-A606-939EA4BD67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524000"/>
            <a:ext cx="2093913" cy="4602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4000"/>
            <a:ext cx="6130925"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FC8BB9-1FD4-4F1C-8681-2B18EDD55407}" type="datetime3">
              <a:rPr lang="en-US" smtClean="0"/>
              <a:t>11 May 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A6D292-EC92-4064-A5E2-68169A7CEBE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E41C05A-3114-426B-A6E7-29C2A887FD33}" type="datetime3">
              <a:rPr lang="en-US" smtClean="0"/>
              <a:t>11 May 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E04CF5-1592-41C4-B73A-E44EE60F1D0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442CB3-5CA6-455A-BC63-5B9C70514C1A}" type="datetime3">
              <a:rPr lang="en-US" smtClean="0"/>
              <a:t>11 May 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EDDF07-293C-445F-9853-2F39456723B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7813"/>
            <a:ext cx="40386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7813"/>
            <a:ext cx="40386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9833E1F-DC2F-46A7-9D2A-F710E44641DF}" type="datetime3">
              <a:rPr lang="en-US" smtClean="0"/>
              <a:t>11 May 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365488-DECC-48BF-AAC3-D74853733D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solidFill>
            <a:srgbClr val="90242E"/>
          </a:solidFill>
        </p:spPr>
        <p:txBody>
          <a:bodyPr anchor="t" anchorCtr="0"/>
          <a:lstStyle>
            <a:lvl1pPr marL="0" indent="0">
              <a:buNone/>
              <a:defRPr sz="20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solidFill>
            <a:srgbClr val="151C77"/>
          </a:solidFill>
        </p:spPr>
        <p:txBody>
          <a:bodyPr anchor="t"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71550" y="217488"/>
            <a:ext cx="7862888" cy="841375"/>
          </a:xfrm>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2ECFFEE-65B9-4BF2-BA7B-FAA2ADA6B8EC}" type="datetime3">
              <a:rPr lang="en-US" smtClean="0"/>
              <a:t>11 May 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1A84B2B-FD75-4829-B8E3-A6484A5E4D0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E9624AE-BEA3-4242-84F0-B4DCA5DE22BE}" type="datetime3">
              <a:rPr lang="en-US" smtClean="0"/>
              <a:t>11 May 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BB656A9-9644-49A7-AD3E-38B435F79F4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9D2627-6824-4AB4-8B64-2142D47BF5C3}" type="datetime3">
              <a:rPr lang="en-US" smtClean="0"/>
              <a:t>11 May 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6099534-0E78-43F2-A4F7-38AF0F47CFF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971550" y="217488"/>
            <a:ext cx="7862888" cy="841375"/>
          </a:xfrm>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633EBB9-96FF-4797-A3B6-4E36A6C10A8C}" type="datetime3">
              <a:rPr lang="en-US" smtClean="0"/>
              <a:t>11 May 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C30956-9535-4560-8CA4-9DC48CB771E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669FB4-D2D8-40E1-A975-7A11AFC3A6A8}" type="datetime3">
              <a:rPr lang="en-US" smtClean="0"/>
              <a:t>11 May 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HR Systems &amp; Analytics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3CD985-11F3-430F-B212-678D0BF60D92}"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17488"/>
            <a:ext cx="7862888" cy="841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47813"/>
            <a:ext cx="8229600" cy="457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0"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a:lvl1pPr>
          </a:lstStyle>
          <a:p>
            <a:pPr>
              <a:defRPr/>
            </a:pPr>
            <a:fld id="{5B7A5DC3-6C0F-48D7-8069-F29AD23A717B}" type="datetime3">
              <a:rPr lang="en-US" smtClean="0"/>
              <a:t>11 May 2018</a:t>
            </a:fld>
            <a:endParaRPr lang="en-US" dirty="0"/>
          </a:p>
        </p:txBody>
      </p:sp>
      <p:sp>
        <p:nvSpPr>
          <p:cNvPr id="4101" name="Rectangle 5"/>
          <p:cNvSpPr>
            <a:spLocks noGrp="1" noChangeArrowheads="1"/>
          </p:cNvSpPr>
          <p:nvPr>
            <p:ph type="ftr" sz="quarter" idx="3"/>
          </p:nvPr>
        </p:nvSpPr>
        <p:spPr bwMode="auto">
          <a:xfrm>
            <a:off x="3124200" y="6389688"/>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latin typeface="Arial" charset="0"/>
              </a:defRPr>
            </a:lvl1pPr>
          </a:lstStyle>
          <a:p>
            <a:pPr>
              <a:defRPr/>
            </a:pPr>
            <a:r>
              <a:rPr lang="en-US" smtClean="0"/>
              <a:t>HR Systems &amp; Analytics Department</a:t>
            </a:r>
            <a:endParaRPr lang="en-US" dirty="0"/>
          </a:p>
        </p:txBody>
      </p:sp>
      <p:sp>
        <p:nvSpPr>
          <p:cNvPr id="4102" name="Rectangle 6"/>
          <p:cNvSpPr>
            <a:spLocks noGrp="1" noChangeArrowheads="1"/>
          </p:cNvSpPr>
          <p:nvPr>
            <p:ph type="sldNum" sz="quarter" idx="4"/>
          </p:nvPr>
        </p:nvSpPr>
        <p:spPr bwMode="auto">
          <a:xfrm>
            <a:off x="7008813" y="63896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lvl1pPr>
          </a:lstStyle>
          <a:p>
            <a:pPr>
              <a:defRPr/>
            </a:pPr>
            <a:fld id="{D952840B-6634-46F0-B8E2-DE0BE30135C7}" type="slidenum">
              <a:rPr lang="en-US"/>
              <a:pPr>
                <a:defRPr/>
              </a:pPr>
              <a:t>‹#›</a:t>
            </a:fld>
            <a:endParaRPr lang="en-US" dirty="0"/>
          </a:p>
        </p:txBody>
      </p:sp>
      <p:pic>
        <p:nvPicPr>
          <p:cNvPr id="1031" name="Picture 7" descr="OCHR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25" y="301625"/>
            <a:ext cx="895350" cy="917575"/>
          </a:xfrm>
          <a:prstGeom prst="rect">
            <a:avLst/>
          </a:prstGeom>
          <a:noFill/>
          <a:ln w="9525">
            <a:noFill/>
            <a:miter lim="800000"/>
            <a:headEnd/>
            <a:tailEnd/>
          </a:ln>
        </p:spPr>
      </p:pic>
      <p:sp>
        <p:nvSpPr>
          <p:cNvPr id="4104" name="Line 8"/>
          <p:cNvSpPr>
            <a:spLocks noChangeShapeType="1"/>
          </p:cNvSpPr>
          <p:nvPr/>
        </p:nvSpPr>
        <p:spPr bwMode="auto">
          <a:xfrm>
            <a:off x="1060450" y="1063625"/>
            <a:ext cx="7773988" cy="0"/>
          </a:xfrm>
          <a:prstGeom prst="line">
            <a:avLst/>
          </a:prstGeom>
          <a:noFill/>
          <a:ln w="38100">
            <a:solidFill>
              <a:srgbClr val="151C77"/>
            </a:solidFill>
            <a:round/>
            <a:headEnd/>
            <a:tailEnd/>
          </a:ln>
          <a:effectLst/>
        </p:spPr>
        <p:txBody>
          <a:bodyPr wrap="none" anchor="ctr"/>
          <a:lstStyle/>
          <a:p>
            <a:pPr>
              <a:defRPr/>
            </a:pPr>
            <a:endParaRPr lang="en-US" dirty="0"/>
          </a:p>
        </p:txBody>
      </p:sp>
      <p:sp>
        <p:nvSpPr>
          <p:cNvPr id="4110" name="Line 14"/>
          <p:cNvSpPr>
            <a:spLocks noChangeShapeType="1"/>
          </p:cNvSpPr>
          <p:nvPr/>
        </p:nvSpPr>
        <p:spPr bwMode="auto">
          <a:xfrm flipH="1">
            <a:off x="0" y="6632575"/>
            <a:ext cx="9142413" cy="0"/>
          </a:xfrm>
          <a:prstGeom prst="line">
            <a:avLst/>
          </a:prstGeom>
          <a:noFill/>
          <a:ln w="38100">
            <a:solidFill>
              <a:srgbClr val="151C77"/>
            </a:solidFill>
            <a:round/>
            <a:headEnd/>
            <a:tailEnd/>
          </a:ln>
          <a:effectLst/>
        </p:spPr>
        <p:txBody>
          <a:bodyPr/>
          <a:lstStyle/>
          <a:p>
            <a:pPr>
              <a:defRPr/>
            </a:pPr>
            <a:endParaRPr lang="en-US" dirty="0"/>
          </a:p>
        </p:txBody>
      </p:sp>
      <p:sp>
        <p:nvSpPr>
          <p:cNvPr id="4112" name="Line 16"/>
          <p:cNvSpPr>
            <a:spLocks noChangeShapeType="1"/>
          </p:cNvSpPr>
          <p:nvPr/>
        </p:nvSpPr>
        <p:spPr bwMode="auto">
          <a:xfrm>
            <a:off x="1066800" y="1187450"/>
            <a:ext cx="7773988" cy="0"/>
          </a:xfrm>
          <a:prstGeom prst="line">
            <a:avLst/>
          </a:prstGeom>
          <a:noFill/>
          <a:ln w="31750">
            <a:solidFill>
              <a:srgbClr val="90242E"/>
            </a:solidFill>
            <a:round/>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fontAlgn="base" hangingPunct="1">
        <a:spcBef>
          <a:spcPct val="0"/>
        </a:spcBef>
        <a:spcAft>
          <a:spcPct val="0"/>
        </a:spcAft>
        <a:defRPr sz="3600" b="1">
          <a:solidFill>
            <a:srgbClr val="151C77"/>
          </a:solidFill>
          <a:latin typeface="+mj-lt"/>
          <a:ea typeface="+mj-ea"/>
          <a:cs typeface="+mj-cs"/>
        </a:defRPr>
      </a:lvl1pPr>
      <a:lvl2pPr algn="l" rtl="0" eaLnBrk="1" fontAlgn="base" hangingPunct="1">
        <a:spcBef>
          <a:spcPct val="0"/>
        </a:spcBef>
        <a:spcAft>
          <a:spcPct val="0"/>
        </a:spcAft>
        <a:defRPr sz="3600" b="1">
          <a:solidFill>
            <a:srgbClr val="151C77"/>
          </a:solidFill>
          <a:latin typeface="Verdana" pitchFamily="34" charset="0"/>
        </a:defRPr>
      </a:lvl2pPr>
      <a:lvl3pPr algn="l" rtl="0" eaLnBrk="1" fontAlgn="base" hangingPunct="1">
        <a:spcBef>
          <a:spcPct val="0"/>
        </a:spcBef>
        <a:spcAft>
          <a:spcPct val="0"/>
        </a:spcAft>
        <a:defRPr sz="3600" b="1">
          <a:solidFill>
            <a:srgbClr val="151C77"/>
          </a:solidFill>
          <a:latin typeface="Verdana" pitchFamily="34" charset="0"/>
        </a:defRPr>
      </a:lvl3pPr>
      <a:lvl4pPr algn="l" rtl="0" eaLnBrk="1" fontAlgn="base" hangingPunct="1">
        <a:spcBef>
          <a:spcPct val="0"/>
        </a:spcBef>
        <a:spcAft>
          <a:spcPct val="0"/>
        </a:spcAft>
        <a:defRPr sz="3600" b="1">
          <a:solidFill>
            <a:srgbClr val="151C77"/>
          </a:solidFill>
          <a:latin typeface="Verdana" pitchFamily="34" charset="0"/>
        </a:defRPr>
      </a:lvl4pPr>
      <a:lvl5pPr algn="l" rtl="0" eaLnBrk="1" fontAlgn="base" hangingPunct="1">
        <a:spcBef>
          <a:spcPct val="0"/>
        </a:spcBef>
        <a:spcAft>
          <a:spcPct val="0"/>
        </a:spcAft>
        <a:defRPr sz="3600" b="1">
          <a:solidFill>
            <a:srgbClr val="151C77"/>
          </a:solidFill>
          <a:latin typeface="Verdana" pitchFamily="34" charset="0"/>
        </a:defRPr>
      </a:lvl5pPr>
      <a:lvl6pPr marL="457200" algn="l" rtl="0" eaLnBrk="1" fontAlgn="base" hangingPunct="1">
        <a:spcBef>
          <a:spcPct val="0"/>
        </a:spcBef>
        <a:spcAft>
          <a:spcPct val="0"/>
        </a:spcAft>
        <a:defRPr sz="3600" b="1">
          <a:solidFill>
            <a:srgbClr val="151C77"/>
          </a:solidFill>
          <a:latin typeface="Verdana" pitchFamily="34" charset="0"/>
        </a:defRPr>
      </a:lvl6pPr>
      <a:lvl7pPr marL="914400" algn="l" rtl="0" eaLnBrk="1" fontAlgn="base" hangingPunct="1">
        <a:spcBef>
          <a:spcPct val="0"/>
        </a:spcBef>
        <a:spcAft>
          <a:spcPct val="0"/>
        </a:spcAft>
        <a:defRPr sz="3600" b="1">
          <a:solidFill>
            <a:srgbClr val="151C77"/>
          </a:solidFill>
          <a:latin typeface="Verdana" pitchFamily="34" charset="0"/>
        </a:defRPr>
      </a:lvl7pPr>
      <a:lvl8pPr marL="1371600" algn="l" rtl="0" eaLnBrk="1" fontAlgn="base" hangingPunct="1">
        <a:spcBef>
          <a:spcPct val="0"/>
        </a:spcBef>
        <a:spcAft>
          <a:spcPct val="0"/>
        </a:spcAft>
        <a:defRPr sz="3600" b="1">
          <a:solidFill>
            <a:srgbClr val="151C77"/>
          </a:solidFill>
          <a:latin typeface="Verdana" pitchFamily="34" charset="0"/>
        </a:defRPr>
      </a:lvl8pPr>
      <a:lvl9pPr marL="1828800" algn="l" rtl="0" eaLnBrk="1" fontAlgn="base" hangingPunct="1">
        <a:spcBef>
          <a:spcPct val="0"/>
        </a:spcBef>
        <a:spcAft>
          <a:spcPct val="0"/>
        </a:spcAft>
        <a:defRPr sz="3600" b="1">
          <a:solidFill>
            <a:srgbClr val="151C77"/>
          </a:solidFill>
          <a:latin typeface="Verdana" pitchFamily="34" charset="0"/>
        </a:defRPr>
      </a:lvl9pPr>
    </p:titleStyle>
    <p:bodyStyle>
      <a:lvl1pPr marL="342900" indent="-342900" algn="l" rtl="0" eaLnBrk="1" fontAlgn="base" hangingPunct="1">
        <a:spcBef>
          <a:spcPct val="20000"/>
        </a:spcBef>
        <a:spcAft>
          <a:spcPct val="10000"/>
        </a:spcAft>
        <a:buClr>
          <a:srgbClr val="151C77"/>
        </a:buClr>
        <a:buFont typeface="Wingdings" pitchFamily="2" charset="2"/>
        <a:buChar char="r"/>
        <a:defRPr sz="2800">
          <a:solidFill>
            <a:schemeClr val="tx1"/>
          </a:solidFill>
          <a:latin typeface="+mn-lt"/>
          <a:ea typeface="+mn-ea"/>
          <a:cs typeface="+mn-cs"/>
        </a:defRPr>
      </a:lvl1pPr>
      <a:lvl2pPr marL="742950" indent="-285750" algn="l" rtl="0" eaLnBrk="1" fontAlgn="base" hangingPunct="1">
        <a:spcBef>
          <a:spcPct val="20000"/>
        </a:spcBef>
        <a:spcAft>
          <a:spcPct val="10000"/>
        </a:spcAft>
        <a:buClr>
          <a:srgbClr val="151C77"/>
        </a:buClr>
        <a:buFont typeface="Wingdings 2" pitchFamily="18" charset="2"/>
        <a:buChar char="®"/>
        <a:defRPr sz="2400">
          <a:solidFill>
            <a:schemeClr val="tx1"/>
          </a:solidFill>
          <a:latin typeface="+mn-lt"/>
        </a:defRPr>
      </a:lvl2pPr>
      <a:lvl3pPr marL="1143000" indent="-228600" algn="l" rtl="0" eaLnBrk="1" fontAlgn="base" hangingPunct="1">
        <a:spcBef>
          <a:spcPct val="20000"/>
        </a:spcBef>
        <a:spcAft>
          <a:spcPct val="10000"/>
        </a:spcAft>
        <a:buClr>
          <a:srgbClr val="151C77"/>
        </a:buClr>
        <a:buFont typeface="Symbol" pitchFamily="18" charset="2"/>
        <a:buChar char="·"/>
        <a:defRPr sz="2200">
          <a:solidFill>
            <a:schemeClr val="tx1"/>
          </a:solidFill>
          <a:latin typeface="+mn-lt"/>
        </a:defRPr>
      </a:lvl3pPr>
      <a:lvl4pPr marL="1600200" indent="-228600" algn="l" rtl="0" eaLnBrk="1" fontAlgn="base" hangingPunct="1">
        <a:spcBef>
          <a:spcPct val="20000"/>
        </a:spcBef>
        <a:spcAft>
          <a:spcPct val="10000"/>
        </a:spcAft>
        <a:buClr>
          <a:srgbClr val="151C77"/>
        </a:buClr>
        <a:buChar char="–"/>
        <a:defRPr sz="2000">
          <a:solidFill>
            <a:schemeClr val="tx1"/>
          </a:solidFill>
          <a:latin typeface="+mn-lt"/>
        </a:defRPr>
      </a:lvl4pPr>
      <a:lvl5pPr marL="2057400" indent="-228600" algn="l" rtl="0" eaLnBrk="1" fontAlgn="base" hangingPunct="1">
        <a:spcBef>
          <a:spcPct val="20000"/>
        </a:spcBef>
        <a:spcAft>
          <a:spcPct val="10000"/>
        </a:spcAft>
        <a:buClr>
          <a:srgbClr val="151C77"/>
        </a:buClr>
        <a:buChar char="»"/>
        <a:defRPr sz="2000">
          <a:solidFill>
            <a:schemeClr val="tx1"/>
          </a:solidFill>
          <a:latin typeface="+mn-lt"/>
        </a:defRPr>
      </a:lvl5pPr>
      <a:lvl6pPr marL="2514600" indent="-228600" algn="l" rtl="0" eaLnBrk="1" fontAlgn="base" hangingPunct="1">
        <a:spcBef>
          <a:spcPct val="20000"/>
        </a:spcBef>
        <a:spcAft>
          <a:spcPct val="10000"/>
        </a:spcAft>
        <a:buClr>
          <a:srgbClr val="151C77"/>
        </a:buClr>
        <a:buChar char="»"/>
        <a:defRPr sz="2000">
          <a:solidFill>
            <a:schemeClr val="tx1"/>
          </a:solidFill>
          <a:latin typeface="+mn-lt"/>
        </a:defRPr>
      </a:lvl6pPr>
      <a:lvl7pPr marL="2971800" indent="-228600" algn="l" rtl="0" eaLnBrk="1" fontAlgn="base" hangingPunct="1">
        <a:spcBef>
          <a:spcPct val="20000"/>
        </a:spcBef>
        <a:spcAft>
          <a:spcPct val="10000"/>
        </a:spcAft>
        <a:buClr>
          <a:srgbClr val="151C77"/>
        </a:buClr>
        <a:buChar char="»"/>
        <a:defRPr sz="2000">
          <a:solidFill>
            <a:schemeClr val="tx1"/>
          </a:solidFill>
          <a:latin typeface="+mn-lt"/>
        </a:defRPr>
      </a:lvl7pPr>
      <a:lvl8pPr marL="3429000" indent="-228600" algn="l" rtl="0" eaLnBrk="1" fontAlgn="base" hangingPunct="1">
        <a:spcBef>
          <a:spcPct val="20000"/>
        </a:spcBef>
        <a:spcAft>
          <a:spcPct val="10000"/>
        </a:spcAft>
        <a:buClr>
          <a:srgbClr val="151C77"/>
        </a:buClr>
        <a:buChar char="»"/>
        <a:defRPr sz="2000">
          <a:solidFill>
            <a:schemeClr val="tx1"/>
          </a:solidFill>
          <a:latin typeface="+mn-lt"/>
        </a:defRPr>
      </a:lvl8pPr>
      <a:lvl9pPr marL="3886200" indent="-228600" algn="l" rtl="0" eaLnBrk="1" fontAlgn="base" hangingPunct="1">
        <a:spcBef>
          <a:spcPct val="20000"/>
        </a:spcBef>
        <a:spcAft>
          <a:spcPct val="10000"/>
        </a:spcAft>
        <a:buClr>
          <a:srgbClr val="151C77"/>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awn.fish@navy.mi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85950"/>
            <a:ext cx="7772400" cy="2076450"/>
          </a:xfrm>
        </p:spPr>
        <p:txBody>
          <a:bodyPr>
            <a:normAutofit fontScale="90000"/>
          </a:bodyPr>
          <a:lstStyle/>
          <a:p>
            <a:r>
              <a:rPr lang="en-US" dirty="0" smtClean="0">
                <a:solidFill>
                  <a:schemeClr val="accent1"/>
                </a:solidFill>
              </a:rPr>
              <a:t/>
            </a:r>
            <a:br>
              <a:rPr lang="en-US" dirty="0" smtClean="0">
                <a:solidFill>
                  <a:schemeClr val="accent1"/>
                </a:solidFill>
              </a:rPr>
            </a:br>
            <a:r>
              <a:rPr lang="en-US" dirty="0" smtClean="0">
                <a:solidFill>
                  <a:schemeClr val="accent1"/>
                </a:solidFill>
              </a:rPr>
              <a:t>USA Staffing </a:t>
            </a:r>
            <a:br>
              <a:rPr lang="en-US" dirty="0" smtClean="0">
                <a:solidFill>
                  <a:schemeClr val="accent1"/>
                </a:solidFill>
              </a:rPr>
            </a:br>
            <a:r>
              <a:rPr lang="en-US" dirty="0" smtClean="0">
                <a:solidFill>
                  <a:schemeClr val="accent1"/>
                </a:solidFill>
              </a:rPr>
              <a:t>Applicant Documentation</a:t>
            </a:r>
            <a:br>
              <a:rPr lang="en-US" dirty="0" smtClean="0">
                <a:solidFill>
                  <a:schemeClr val="accent1"/>
                </a:solidFill>
              </a:rPr>
            </a:br>
            <a:r>
              <a:rPr lang="en-US" dirty="0" smtClean="0">
                <a:solidFill>
                  <a:schemeClr val="accent1"/>
                </a:solidFill>
              </a:rPr>
              <a:t>Command Brief</a:t>
            </a:r>
            <a:br>
              <a:rPr lang="en-US" dirty="0" smtClean="0">
                <a:solidFill>
                  <a:schemeClr val="accent1"/>
                </a:solidFill>
              </a:rPr>
            </a:br>
            <a:endParaRPr lang="en-US" dirty="0" smtClean="0"/>
          </a:p>
        </p:txBody>
      </p:sp>
      <p:sp>
        <p:nvSpPr>
          <p:cNvPr id="3075" name="Rectangle 3"/>
          <p:cNvSpPr>
            <a:spLocks noGrp="1" noChangeArrowheads="1"/>
          </p:cNvSpPr>
          <p:nvPr>
            <p:ph type="subTitle" idx="1"/>
          </p:nvPr>
        </p:nvSpPr>
        <p:spPr>
          <a:xfrm>
            <a:off x="1371600" y="4038600"/>
            <a:ext cx="6400800" cy="1752600"/>
          </a:xfrm>
        </p:spPr>
        <p:txBody>
          <a:bodyPr>
            <a:normAutofit fontScale="77500" lnSpcReduction="20000"/>
          </a:bodyPr>
          <a:lstStyle/>
          <a:p>
            <a:endParaRPr lang="en-US" dirty="0" smtClean="0"/>
          </a:p>
          <a:p>
            <a:r>
              <a:rPr lang="en-US" dirty="0" smtClean="0"/>
              <a:t>Recruitment Tools And Processes Division</a:t>
            </a:r>
          </a:p>
          <a:p>
            <a:r>
              <a:rPr lang="en-US" dirty="0" smtClean="0"/>
              <a:t>Office of Civilian Human Resources</a:t>
            </a:r>
          </a:p>
          <a:p>
            <a:r>
              <a:rPr lang="en-US" dirty="0" smtClean="0"/>
              <a:t>May 2018</a:t>
            </a:r>
          </a:p>
        </p:txBody>
      </p:sp>
    </p:spTree>
    <p:extLst>
      <p:ext uri="{BB962C8B-B14F-4D97-AF65-F5344CB8AC3E}">
        <p14:creationId xmlns:p14="http://schemas.microsoft.com/office/powerpoint/2010/main" val="339353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10</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rrowheads="1"/>
          </p:cNvPicPr>
          <p:nvPr>
            <p:ph sz="half" idx="2"/>
          </p:nvPr>
        </p:nvPicPr>
        <p:blipFill rotWithShape="1">
          <a:blip r:embed="rId3">
            <a:extLst>
              <a:ext uri="{28A0092B-C50C-407E-A947-70E740481C1C}">
                <a14:useLocalDpi xmlns:a14="http://schemas.microsoft.com/office/drawing/2010/main" val="0"/>
              </a:ext>
            </a:extLst>
          </a:blip>
          <a:srcRect t="22000" b="-22000"/>
          <a:stretch/>
        </p:blipFill>
        <p:spPr bwMode="auto">
          <a:xfrm>
            <a:off x="1143000" y="1258529"/>
            <a:ext cx="762000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2743200" y="3352800"/>
            <a:ext cx="381000" cy="333375"/>
          </a:xfrm>
          <a:prstGeom prst="straightConnector1">
            <a:avLst/>
          </a:prstGeom>
          <a:noFill/>
          <a:ln w="28575" cap="flat" cmpd="sng" algn="ctr">
            <a:solidFill>
              <a:srgbClr val="FF0000"/>
            </a:solidFill>
            <a:prstDash val="solid"/>
            <a:round/>
            <a:headEnd type="none" w="med" len="med"/>
            <a:tailEnd type="arrow"/>
          </a:ln>
          <a:effectLst/>
        </p:spPr>
      </p:cxnSp>
      <p:sp>
        <p:nvSpPr>
          <p:cNvPr id="8" name="Text Placeholder 7"/>
          <p:cNvSpPr>
            <a:spLocks noGrp="1"/>
          </p:cNvSpPr>
          <p:nvPr>
            <p:ph type="body" idx="1"/>
          </p:nvPr>
        </p:nvSpPr>
        <p:spPr>
          <a:xfrm>
            <a:off x="489856" y="4876800"/>
            <a:ext cx="8305800" cy="1639529"/>
          </a:xfrm>
        </p:spPr>
        <p:txBody>
          <a:bodyPr/>
          <a:lstStyle/>
          <a:p>
            <a:r>
              <a:rPr lang="en-US" dirty="0" smtClean="0"/>
              <a:t>Not all required documents will be marked required. Only documents required of all applicants are marked required. Document requirements that vary by type of applicant (i.e., DD-214 or SF-50) will not say required, but you must submit the document that applies to you.</a:t>
            </a:r>
            <a:endParaRPr lang="en-US" b="0" dirty="0"/>
          </a:p>
        </p:txBody>
      </p:sp>
      <p:cxnSp>
        <p:nvCxnSpPr>
          <p:cNvPr id="11" name="Straight Arrow Connector 10"/>
          <p:cNvCxnSpPr/>
          <p:nvPr/>
        </p:nvCxnSpPr>
        <p:spPr bwMode="auto">
          <a:xfrm flipH="1">
            <a:off x="2133600" y="4267200"/>
            <a:ext cx="381000" cy="333375"/>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42003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Submitting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11</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rrowheads="1"/>
          </p:cNvPicPr>
          <p:nvPr>
            <p:ph sz="half" idx="2"/>
          </p:nvPr>
        </p:nvPicPr>
        <p:blipFill rotWithShape="1">
          <a:blip r:embed="rId3">
            <a:extLst>
              <a:ext uri="{28A0092B-C50C-407E-A947-70E740481C1C}">
                <a14:useLocalDpi xmlns:a14="http://schemas.microsoft.com/office/drawing/2010/main" val="0"/>
              </a:ext>
            </a:extLst>
          </a:blip>
          <a:srcRect t="16000" b="-16000"/>
          <a:stretch/>
        </p:blipFill>
        <p:spPr bwMode="auto">
          <a:xfrm>
            <a:off x="1105483" y="1295400"/>
            <a:ext cx="768096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8040329" y="2667000"/>
            <a:ext cx="228600" cy="457200"/>
          </a:xfrm>
          <a:prstGeom prst="straightConnector1">
            <a:avLst/>
          </a:prstGeom>
          <a:noFill/>
          <a:ln w="28575" cap="flat" cmpd="sng" algn="ctr">
            <a:solidFill>
              <a:srgbClr val="FF0000"/>
            </a:solidFill>
            <a:prstDash val="solid"/>
            <a:round/>
            <a:headEnd type="none" w="med" len="med"/>
            <a:tailEnd type="arrow"/>
          </a:ln>
          <a:effectLst/>
        </p:spPr>
      </p:cxnSp>
      <p:sp>
        <p:nvSpPr>
          <p:cNvPr id="8" name="Text Placeholder 7"/>
          <p:cNvSpPr>
            <a:spLocks noGrp="1"/>
          </p:cNvSpPr>
          <p:nvPr>
            <p:ph type="body" idx="1"/>
          </p:nvPr>
        </p:nvSpPr>
        <p:spPr>
          <a:xfrm>
            <a:off x="541564" y="5029201"/>
            <a:ext cx="8271541" cy="1347788"/>
          </a:xfrm>
        </p:spPr>
        <p:txBody>
          <a:bodyPr/>
          <a:lstStyle/>
          <a:p>
            <a:r>
              <a:rPr lang="en-US" dirty="0" smtClean="0"/>
              <a:t>Click the dropdown box next to every accepted document type that applies to you and select your document to submit it. Documents not assigned to an accepted document type will </a:t>
            </a:r>
            <a:r>
              <a:rPr lang="en-US" b="1" dirty="0" smtClean="0"/>
              <a:t>NOT</a:t>
            </a:r>
            <a:r>
              <a:rPr lang="en-US" dirty="0" smtClean="0"/>
              <a:t> be submitted with the application</a:t>
            </a:r>
            <a:endParaRPr lang="en-US" b="0" dirty="0"/>
          </a:p>
        </p:txBody>
      </p:sp>
      <p:cxnSp>
        <p:nvCxnSpPr>
          <p:cNvPr id="10" name="Straight Arrow Connector 9"/>
          <p:cNvCxnSpPr/>
          <p:nvPr/>
        </p:nvCxnSpPr>
        <p:spPr bwMode="auto">
          <a:xfrm flipH="1">
            <a:off x="4724400" y="2359742"/>
            <a:ext cx="228600" cy="4572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908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Adding New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12</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71070" y="1312396"/>
            <a:ext cx="7680960" cy="41148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465364" y="5029201"/>
            <a:ext cx="8314315" cy="1066799"/>
          </a:xfrm>
        </p:spPr>
        <p:txBody>
          <a:bodyPr/>
          <a:lstStyle/>
          <a:p>
            <a:r>
              <a:rPr lang="en-US" dirty="0" smtClean="0"/>
              <a:t>If you are missing a required document in the drop down, you can upload it at the bottom of the page and it is immediately available in the dropdown. </a:t>
            </a:r>
            <a:endParaRPr lang="en-US" b="0" dirty="0"/>
          </a:p>
        </p:txBody>
      </p:sp>
      <p:cxnSp>
        <p:nvCxnSpPr>
          <p:cNvPr id="10" name="Straight Arrow Connector 9"/>
          <p:cNvCxnSpPr/>
          <p:nvPr/>
        </p:nvCxnSpPr>
        <p:spPr bwMode="auto">
          <a:xfrm flipH="1">
            <a:off x="2133600" y="4191000"/>
            <a:ext cx="381000" cy="2286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7652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Unassigned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13</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128289" y="1312396"/>
            <a:ext cx="7692980" cy="4174004"/>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405492" y="5029201"/>
            <a:ext cx="8440269" cy="1347787"/>
          </a:xfrm>
        </p:spPr>
        <p:txBody>
          <a:bodyPr/>
          <a:lstStyle/>
          <a:p>
            <a:r>
              <a:rPr lang="en-US" dirty="0" smtClean="0"/>
              <a:t>If there are any documents in your account that were not assigned to an accepted document type, you will get a pop up warning. Review carefully! The documents listed in the pop up will </a:t>
            </a:r>
            <a:r>
              <a:rPr lang="en-US" b="1" dirty="0" smtClean="0"/>
              <a:t>NOT</a:t>
            </a:r>
            <a:r>
              <a:rPr lang="en-US" dirty="0" smtClean="0"/>
              <a:t> be submitted as part of your application.</a:t>
            </a:r>
            <a:endParaRPr lang="en-US" b="0" dirty="0"/>
          </a:p>
        </p:txBody>
      </p:sp>
      <p:cxnSp>
        <p:nvCxnSpPr>
          <p:cNvPr id="10" name="Straight Arrow Connector 9"/>
          <p:cNvCxnSpPr/>
          <p:nvPr/>
        </p:nvCxnSpPr>
        <p:spPr bwMode="auto">
          <a:xfrm flipH="1">
            <a:off x="2933700" y="2971800"/>
            <a:ext cx="381000" cy="2286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0936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Missing 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14</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75986" y="1548235"/>
            <a:ext cx="7758452" cy="4574513"/>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457199" y="4876800"/>
            <a:ext cx="3623687" cy="1600200"/>
          </a:xfrm>
        </p:spPr>
        <p:txBody>
          <a:bodyPr/>
          <a:lstStyle/>
          <a:p>
            <a:r>
              <a:rPr lang="en-US" dirty="0" smtClean="0"/>
              <a:t>If you do not submit a document marked required, you will not be able to submit your application</a:t>
            </a:r>
            <a:endParaRPr lang="en-US" b="0" dirty="0"/>
          </a:p>
        </p:txBody>
      </p:sp>
      <p:cxnSp>
        <p:nvCxnSpPr>
          <p:cNvPr id="10" name="Straight Arrow Connector 9"/>
          <p:cNvCxnSpPr/>
          <p:nvPr/>
        </p:nvCxnSpPr>
        <p:spPr bwMode="auto">
          <a:xfrm flipH="1">
            <a:off x="1781175" y="2962275"/>
            <a:ext cx="381000" cy="114300"/>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3143250" y="3714750"/>
            <a:ext cx="381000" cy="114300"/>
          </a:xfrm>
          <a:prstGeom prst="straightConnector1">
            <a:avLst/>
          </a:prstGeom>
          <a:no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5673865" y="5734050"/>
            <a:ext cx="381000" cy="1143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288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Missing 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15</a:t>
            </a:fld>
            <a:endParaRPr lang="en-US" dirty="0"/>
          </a:p>
        </p:txBody>
      </p:sp>
      <p:sp>
        <p:nvSpPr>
          <p:cNvPr id="9" name="Date Placeholder 8"/>
          <p:cNvSpPr>
            <a:spLocks noGrp="1"/>
          </p:cNvSpPr>
          <p:nvPr>
            <p:ph type="dt" sz="half" idx="10"/>
          </p:nvPr>
        </p:nvSpPr>
        <p:spPr/>
        <p:txBody>
          <a:bodyPr/>
          <a:lstStyle/>
          <a:p>
            <a:pPr>
              <a:defRPr/>
            </a:pPr>
            <a:fld id="{D077EF4F-CB42-4DCA-B190-B87623103AA5}" type="datetime3">
              <a:rPr lang="en-US" smtClean="0"/>
              <a:t>11 May 2018</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62038" y="1447800"/>
            <a:ext cx="777240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537575" y="5513608"/>
            <a:ext cx="3585381" cy="685800"/>
          </a:xfrm>
        </p:spPr>
        <p:txBody>
          <a:bodyPr/>
          <a:lstStyle/>
          <a:p>
            <a:r>
              <a:rPr lang="en-US" dirty="0" smtClean="0"/>
              <a:t>You must have all green check marks to apply</a:t>
            </a:r>
            <a:endParaRPr lang="en-US" b="0" dirty="0"/>
          </a:p>
        </p:txBody>
      </p:sp>
    </p:spTree>
    <p:extLst>
      <p:ext uri="{BB962C8B-B14F-4D97-AF65-F5344CB8AC3E}">
        <p14:creationId xmlns:p14="http://schemas.microsoft.com/office/powerpoint/2010/main" val="263965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Review</a:t>
            </a:r>
            <a:endParaRPr lang="en-US" dirty="0" smtClean="0"/>
          </a:p>
        </p:txBody>
      </p:sp>
      <p:sp>
        <p:nvSpPr>
          <p:cNvPr id="2" name="Rectangle 3"/>
          <p:cNvSpPr>
            <a:spLocks noGrp="1" noChangeArrowheads="1"/>
          </p:cNvSpPr>
          <p:nvPr>
            <p:ph type="body" idx="1"/>
          </p:nvPr>
        </p:nvSpPr>
        <p:spPr/>
        <p:txBody>
          <a:bodyPr/>
          <a:lstStyle/>
          <a:p>
            <a:r>
              <a:rPr lang="en-US" sz="2600" dirty="0" smtClean="0"/>
              <a:t>Change takes effect 28 May 2018</a:t>
            </a:r>
          </a:p>
          <a:p>
            <a:r>
              <a:rPr lang="en-US" sz="2600" dirty="0" smtClean="0"/>
              <a:t>All applicants must provide eligibility and qualification documentation at the time of application</a:t>
            </a:r>
          </a:p>
          <a:p>
            <a:r>
              <a:rPr lang="en-US" sz="2600" dirty="0" smtClean="0"/>
              <a:t>Eligibility and qualifications determinations will be made prior to referral to the hiring manager</a:t>
            </a:r>
          </a:p>
          <a:p>
            <a:r>
              <a:rPr lang="en-US" sz="2600" dirty="0" smtClean="0"/>
              <a:t>Applicants who do not provide supporting documentation, or provide documentation that does not support their claims, will not be referred</a:t>
            </a:r>
          </a:p>
          <a:p>
            <a:endParaRPr lang="en-US" dirty="0"/>
          </a:p>
        </p:txBody>
      </p:sp>
      <p:sp>
        <p:nvSpPr>
          <p:cNvPr id="11" name="Date Placeholder 10"/>
          <p:cNvSpPr>
            <a:spLocks noGrp="1"/>
          </p:cNvSpPr>
          <p:nvPr>
            <p:ph type="dt" sz="half" idx="10"/>
          </p:nvPr>
        </p:nvSpPr>
        <p:spPr/>
        <p:txBody>
          <a:bodyPr/>
          <a:lstStyle/>
          <a:p>
            <a:fld id="{B56A6723-7CE9-42E7-A743-92253C385E9A}" type="datetime3">
              <a:rPr lang="en-US" smtClean="0"/>
              <a:pPr/>
              <a:t>11 May 2018</a:t>
            </a:fld>
            <a:endParaRPr lang="en-US" dirty="0"/>
          </a:p>
        </p:txBody>
      </p:sp>
      <p:sp>
        <p:nvSpPr>
          <p:cNvPr id="10" name="Footer Placeholder 9"/>
          <p:cNvSpPr>
            <a:spLocks noGrp="1"/>
          </p:cNvSpPr>
          <p:nvPr>
            <p:ph type="ftr" sz="quarter" idx="11"/>
          </p:nvPr>
        </p:nvSpPr>
        <p:spPr/>
        <p:txBody>
          <a:bodyPr/>
          <a:lstStyle/>
          <a:p>
            <a:r>
              <a:rPr lang="en-US" smtClean="0"/>
              <a:t>HR Systems &amp; Analytics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16</a:t>
            </a:fld>
            <a:endParaRPr lang="en-US" dirty="0"/>
          </a:p>
        </p:txBody>
      </p:sp>
    </p:spTree>
    <p:extLst>
      <p:ext uri="{BB962C8B-B14F-4D97-AF65-F5344CB8AC3E}">
        <p14:creationId xmlns:p14="http://schemas.microsoft.com/office/powerpoint/2010/main" val="6696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Questions</a:t>
            </a:r>
            <a:br>
              <a:rPr lang="en-US" dirty="0" smtClean="0"/>
            </a:br>
            <a:r>
              <a:rPr lang="en-US" dirty="0"/>
              <a:t/>
            </a:r>
            <a:br>
              <a:rPr lang="en-US" dirty="0"/>
            </a:br>
            <a:endParaRPr lang="en-US" dirty="0"/>
          </a:p>
        </p:txBody>
      </p:sp>
      <p:sp>
        <p:nvSpPr>
          <p:cNvPr id="2" name="Subtitle 1"/>
          <p:cNvSpPr>
            <a:spLocks noGrp="1"/>
          </p:cNvSpPr>
          <p:nvPr>
            <p:ph type="subTitle" idx="1"/>
          </p:nvPr>
        </p:nvSpPr>
        <p:spPr>
          <a:xfrm>
            <a:off x="838200" y="3429000"/>
            <a:ext cx="7315200" cy="990600"/>
          </a:xfrm>
        </p:spPr>
        <p:txBody>
          <a:bodyPr/>
          <a:lstStyle/>
          <a:p>
            <a:r>
              <a:rPr lang="en-US" sz="2400" dirty="0" smtClean="0"/>
              <a:t>USA Staffing </a:t>
            </a:r>
            <a:r>
              <a:rPr lang="en-US" sz="2400" dirty="0" smtClean="0">
                <a:hlinkClick r:id="rId3"/>
              </a:rPr>
              <a:t>dawn.fish@navy.mil</a:t>
            </a:r>
            <a:endParaRPr lang="en-US" sz="2400" dirty="0" smtClean="0"/>
          </a:p>
          <a:p>
            <a:endParaRPr lang="en-US" sz="2400" dirty="0" smtClean="0"/>
          </a:p>
          <a:p>
            <a:endParaRPr lang="en-US" sz="2400" dirty="0" smtClean="0"/>
          </a:p>
          <a:p>
            <a:r>
              <a:rPr lang="en-US" sz="2400" dirty="0" smtClean="0"/>
              <a:t/>
            </a:r>
            <a:br>
              <a:rPr lang="en-US" sz="2400" dirty="0" smtClean="0"/>
            </a:br>
            <a:endParaRPr lang="en-US" sz="2400" dirty="0"/>
          </a:p>
        </p:txBody>
      </p:sp>
    </p:spTree>
    <p:extLst>
      <p:ext uri="{BB962C8B-B14F-4D97-AF65-F5344CB8AC3E}">
        <p14:creationId xmlns:p14="http://schemas.microsoft.com/office/powerpoint/2010/main" val="414980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BLUF</a:t>
            </a:r>
            <a:endParaRPr lang="en-US" dirty="0" smtClean="0"/>
          </a:p>
        </p:txBody>
      </p:sp>
      <p:sp>
        <p:nvSpPr>
          <p:cNvPr id="2" name="Rectangle 3"/>
          <p:cNvSpPr>
            <a:spLocks noGrp="1" noChangeArrowheads="1"/>
          </p:cNvSpPr>
          <p:nvPr>
            <p:ph type="body" idx="1"/>
          </p:nvPr>
        </p:nvSpPr>
        <p:spPr/>
        <p:txBody>
          <a:bodyPr/>
          <a:lstStyle/>
          <a:p>
            <a:r>
              <a:rPr lang="en-US" dirty="0" smtClean="0"/>
              <a:t>28 May 2018, all documentation that supports applicant eligibility and qualifications will be required at the time of application</a:t>
            </a:r>
          </a:p>
          <a:p>
            <a:r>
              <a:rPr lang="en-US" dirty="0" smtClean="0"/>
              <a:t>Eligibility will be determined PRIOR to referral to the hiring manager</a:t>
            </a:r>
          </a:p>
          <a:p>
            <a:r>
              <a:rPr lang="en-US" dirty="0" smtClean="0"/>
              <a:t>Applicants who do not provide supporting documentation, or provide documentation that does not support their claims, will not be referred</a:t>
            </a:r>
          </a:p>
          <a:p>
            <a:endParaRPr lang="en-US" dirty="0"/>
          </a:p>
        </p:txBody>
      </p:sp>
      <p:sp>
        <p:nvSpPr>
          <p:cNvPr id="11" name="Date Placeholder 10"/>
          <p:cNvSpPr>
            <a:spLocks noGrp="1"/>
          </p:cNvSpPr>
          <p:nvPr>
            <p:ph type="dt" sz="half" idx="10"/>
          </p:nvPr>
        </p:nvSpPr>
        <p:spPr/>
        <p:txBody>
          <a:bodyPr/>
          <a:lstStyle/>
          <a:p>
            <a:fld id="{B56A6723-7CE9-42E7-A743-92253C385E9A}" type="datetime3">
              <a:rPr lang="en-US" smtClean="0"/>
              <a:pPr/>
              <a:t>11 May 2018</a:t>
            </a:fld>
            <a:endParaRPr lang="en-US" dirty="0"/>
          </a:p>
        </p:txBody>
      </p:sp>
      <p:sp>
        <p:nvSpPr>
          <p:cNvPr id="10" name="Footer Placeholder 9"/>
          <p:cNvSpPr>
            <a:spLocks noGrp="1"/>
          </p:cNvSpPr>
          <p:nvPr>
            <p:ph type="ftr" sz="quarter" idx="11"/>
          </p:nvPr>
        </p:nvSpPr>
        <p:spPr/>
        <p:txBody>
          <a:bodyPr/>
          <a:lstStyle/>
          <a:p>
            <a:r>
              <a:rPr lang="en-US" smtClean="0"/>
              <a:t>HR Systems &amp; Analytics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2</a:t>
            </a:fld>
            <a:endParaRPr lang="en-US" dirty="0"/>
          </a:p>
        </p:txBody>
      </p:sp>
    </p:spTree>
    <p:extLst>
      <p:ext uri="{BB962C8B-B14F-4D97-AF65-F5344CB8AC3E}">
        <p14:creationId xmlns:p14="http://schemas.microsoft.com/office/powerpoint/2010/main" val="133250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Agenda</a:t>
            </a:r>
            <a:endParaRPr lang="en-US" dirty="0" smtClean="0"/>
          </a:p>
        </p:txBody>
      </p:sp>
      <p:sp>
        <p:nvSpPr>
          <p:cNvPr id="2" name="Rectangle 3"/>
          <p:cNvSpPr>
            <a:spLocks noGrp="1" noChangeArrowheads="1"/>
          </p:cNvSpPr>
          <p:nvPr>
            <p:ph type="body" idx="1"/>
          </p:nvPr>
        </p:nvSpPr>
        <p:spPr/>
        <p:txBody>
          <a:bodyPr/>
          <a:lstStyle/>
          <a:p>
            <a:r>
              <a:rPr lang="en-US" dirty="0" smtClean="0"/>
              <a:t>Reason for the change</a:t>
            </a:r>
          </a:p>
          <a:p>
            <a:r>
              <a:rPr lang="en-US" dirty="0" smtClean="0"/>
              <a:t>Applicant certification</a:t>
            </a:r>
          </a:p>
          <a:p>
            <a:r>
              <a:rPr lang="en-US" dirty="0" smtClean="0"/>
              <a:t>Current DON applicant </a:t>
            </a:r>
            <a:r>
              <a:rPr lang="en-US" dirty="0"/>
              <a:t>d</a:t>
            </a:r>
            <a:r>
              <a:rPr lang="en-US" dirty="0" smtClean="0"/>
              <a:t>ocumentation </a:t>
            </a:r>
            <a:r>
              <a:rPr lang="en-US" dirty="0"/>
              <a:t>p</a:t>
            </a:r>
            <a:r>
              <a:rPr lang="en-US" dirty="0" smtClean="0"/>
              <a:t>rocess</a:t>
            </a:r>
          </a:p>
          <a:p>
            <a:r>
              <a:rPr lang="en-US" dirty="0" smtClean="0"/>
              <a:t>New DON applicant </a:t>
            </a:r>
            <a:r>
              <a:rPr lang="en-US" dirty="0"/>
              <a:t>d</a:t>
            </a:r>
            <a:r>
              <a:rPr lang="en-US" dirty="0" smtClean="0"/>
              <a:t>ocumentation </a:t>
            </a:r>
            <a:r>
              <a:rPr lang="en-US" dirty="0"/>
              <a:t>p</a:t>
            </a:r>
            <a:r>
              <a:rPr lang="en-US" dirty="0" smtClean="0"/>
              <a:t>rocess</a:t>
            </a:r>
          </a:p>
          <a:p>
            <a:r>
              <a:rPr lang="en-US" dirty="0" smtClean="0"/>
              <a:t>Instructions for submitting </a:t>
            </a:r>
            <a:r>
              <a:rPr lang="en-US" dirty="0"/>
              <a:t>d</a:t>
            </a:r>
            <a:r>
              <a:rPr lang="en-US" dirty="0" smtClean="0"/>
              <a:t>ocumentation</a:t>
            </a:r>
          </a:p>
          <a:p>
            <a:r>
              <a:rPr lang="en-US" dirty="0" smtClean="0"/>
              <a:t>Review</a:t>
            </a:r>
            <a:br>
              <a:rPr lang="en-US" dirty="0" smtClean="0"/>
            </a:br>
            <a:endParaRPr lang="en-US" dirty="0" smtClean="0"/>
          </a:p>
        </p:txBody>
      </p:sp>
      <p:sp>
        <p:nvSpPr>
          <p:cNvPr id="11" name="Date Placeholder 10"/>
          <p:cNvSpPr>
            <a:spLocks noGrp="1"/>
          </p:cNvSpPr>
          <p:nvPr>
            <p:ph type="dt" sz="half" idx="10"/>
          </p:nvPr>
        </p:nvSpPr>
        <p:spPr/>
        <p:txBody>
          <a:bodyPr/>
          <a:lstStyle/>
          <a:p>
            <a:fld id="{26BC30CA-671A-450A-A134-8ECEB107C0C6}" type="datetime3">
              <a:rPr lang="en-US" smtClean="0"/>
              <a:pPr/>
              <a:t>11 May 2018</a:t>
            </a:fld>
            <a:endParaRPr lang="en-US" dirty="0"/>
          </a:p>
        </p:txBody>
      </p:sp>
      <p:sp>
        <p:nvSpPr>
          <p:cNvPr id="10" name="Footer Placeholder 9"/>
          <p:cNvSpPr>
            <a:spLocks noGrp="1"/>
          </p:cNvSpPr>
          <p:nvPr>
            <p:ph type="ftr" sz="quarter" idx="11"/>
          </p:nvPr>
        </p:nvSpPr>
        <p:spPr/>
        <p:txBody>
          <a:bodyPr/>
          <a:lstStyle/>
          <a:p>
            <a:r>
              <a:rPr lang="en-US" smtClean="0"/>
              <a:t>HR Systems &amp; Analytics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3</a:t>
            </a:fld>
            <a:endParaRPr lang="en-US" dirty="0"/>
          </a:p>
        </p:txBody>
      </p:sp>
    </p:spTree>
    <p:extLst>
      <p:ext uri="{BB962C8B-B14F-4D97-AF65-F5344CB8AC3E}">
        <p14:creationId xmlns:p14="http://schemas.microsoft.com/office/powerpoint/2010/main" val="374116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Reason for the Change</a:t>
            </a:r>
            <a:endParaRPr lang="en-US" dirty="0" smtClean="0"/>
          </a:p>
        </p:txBody>
      </p:sp>
      <p:sp>
        <p:nvSpPr>
          <p:cNvPr id="2" name="Rectangle 3"/>
          <p:cNvSpPr>
            <a:spLocks noGrp="1" noChangeArrowheads="1"/>
          </p:cNvSpPr>
          <p:nvPr>
            <p:ph type="body" idx="1"/>
          </p:nvPr>
        </p:nvSpPr>
        <p:spPr/>
        <p:txBody>
          <a:bodyPr/>
          <a:lstStyle/>
          <a:p>
            <a:r>
              <a:rPr lang="en-US" dirty="0" smtClean="0"/>
              <a:t>This change was a result of customer input and is expected to:</a:t>
            </a:r>
          </a:p>
          <a:p>
            <a:pPr lvl="1"/>
            <a:r>
              <a:rPr lang="en-US" dirty="0" smtClean="0"/>
              <a:t>Increase the quality of our certificates</a:t>
            </a:r>
          </a:p>
          <a:p>
            <a:pPr lvl="1"/>
            <a:r>
              <a:rPr lang="en-US" dirty="0" smtClean="0"/>
              <a:t>Standardize application procedures for all DON vacancy announcements</a:t>
            </a:r>
          </a:p>
          <a:p>
            <a:pPr lvl="1"/>
            <a:r>
              <a:rPr lang="en-US" dirty="0" smtClean="0"/>
              <a:t>Align DON with the application processes of other DoD and Federal agencies</a:t>
            </a:r>
          </a:p>
          <a:p>
            <a:pPr lvl="1"/>
            <a:r>
              <a:rPr lang="en-US" dirty="0" smtClean="0"/>
              <a:t>Reduce the wait time for tentative job offers</a:t>
            </a:r>
            <a:endParaRPr lang="en-US" dirty="0"/>
          </a:p>
        </p:txBody>
      </p:sp>
      <p:sp>
        <p:nvSpPr>
          <p:cNvPr id="11" name="Date Placeholder 10"/>
          <p:cNvSpPr>
            <a:spLocks noGrp="1"/>
          </p:cNvSpPr>
          <p:nvPr>
            <p:ph type="dt" sz="half" idx="10"/>
          </p:nvPr>
        </p:nvSpPr>
        <p:spPr/>
        <p:txBody>
          <a:bodyPr/>
          <a:lstStyle/>
          <a:p>
            <a:fld id="{B56A6723-7CE9-42E7-A743-92253C385E9A}" type="datetime3">
              <a:rPr lang="en-US" smtClean="0"/>
              <a:pPr/>
              <a:t>11 May 2018</a:t>
            </a:fld>
            <a:endParaRPr lang="en-US" dirty="0"/>
          </a:p>
        </p:txBody>
      </p:sp>
      <p:sp>
        <p:nvSpPr>
          <p:cNvPr id="10" name="Footer Placeholder 9"/>
          <p:cNvSpPr>
            <a:spLocks noGrp="1"/>
          </p:cNvSpPr>
          <p:nvPr>
            <p:ph type="ftr" sz="quarter" idx="11"/>
          </p:nvPr>
        </p:nvSpPr>
        <p:spPr/>
        <p:txBody>
          <a:bodyPr/>
          <a:lstStyle/>
          <a:p>
            <a:r>
              <a:rPr lang="en-US" smtClean="0"/>
              <a:t>HR Systems &amp; Analytics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4</a:t>
            </a:fld>
            <a:endParaRPr lang="en-US" dirty="0"/>
          </a:p>
        </p:txBody>
      </p:sp>
    </p:spTree>
    <p:extLst>
      <p:ext uri="{BB962C8B-B14F-4D97-AF65-F5344CB8AC3E}">
        <p14:creationId xmlns:p14="http://schemas.microsoft.com/office/powerpoint/2010/main" val="124663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Applicant Certification</a:t>
            </a:r>
            <a:endParaRPr lang="en-US" dirty="0"/>
          </a:p>
        </p:txBody>
      </p:sp>
      <p:sp>
        <p:nvSpPr>
          <p:cNvPr id="7" name="Content Placeholder 6"/>
          <p:cNvSpPr>
            <a:spLocks noGrp="1"/>
          </p:cNvSpPr>
          <p:nvPr>
            <p:ph sz="half" idx="1"/>
          </p:nvPr>
        </p:nvSpPr>
        <p:spPr>
          <a:xfrm>
            <a:off x="457200" y="1547813"/>
            <a:ext cx="8377238" cy="4578350"/>
          </a:xfrm>
        </p:spPr>
        <p:txBody>
          <a:bodyPr/>
          <a:lstStyle/>
          <a:p>
            <a:r>
              <a:rPr lang="en-US" dirty="0" smtClean="0"/>
              <a:t>Applicants to DON Job Opportunity Announcements must answer questions to make claims regarding their eligibility and qualifications</a:t>
            </a:r>
          </a:p>
          <a:p>
            <a:r>
              <a:rPr lang="en-US" dirty="0" smtClean="0"/>
              <a:t>Applicant answers or “claims” must be verified by an HR Specialist before certification and referral to the hiring manager</a:t>
            </a:r>
          </a:p>
          <a:p>
            <a:r>
              <a:rPr lang="en-US" dirty="0" smtClean="0"/>
              <a:t>Verification requires review of eligibility and qualifications documentation</a:t>
            </a:r>
          </a:p>
          <a:p>
            <a:endParaRPr lang="en-US" dirty="0"/>
          </a:p>
        </p:txBody>
      </p:sp>
      <p:sp>
        <p:nvSpPr>
          <p:cNvPr id="4" name="Date Placeholder 3"/>
          <p:cNvSpPr>
            <a:spLocks noGrp="1"/>
          </p:cNvSpPr>
          <p:nvPr>
            <p:ph type="dt" sz="half" idx="10"/>
          </p:nvPr>
        </p:nvSpPr>
        <p:spPr/>
        <p:txBody>
          <a:bodyPr/>
          <a:lstStyle/>
          <a:p>
            <a:fld id="{D6B9F1C3-8902-48B9-946B-63DE59B36DFE}" type="datetime3">
              <a:rPr lang="en-US" smtClean="0"/>
              <a:pPr/>
              <a:t>11 May 2018</a:t>
            </a:fld>
            <a:endParaRPr lang="en-US" dirty="0"/>
          </a:p>
        </p:txBody>
      </p:sp>
      <p:sp>
        <p:nvSpPr>
          <p:cNvPr id="3" name="Footer Placeholder 2"/>
          <p:cNvSpPr>
            <a:spLocks noGrp="1"/>
          </p:cNvSpPr>
          <p:nvPr>
            <p:ph type="ftr" sz="quarter" idx="11"/>
          </p:nvPr>
        </p:nvSpPr>
        <p:spPr/>
        <p:txBody>
          <a:bodyPr/>
          <a:lstStyle/>
          <a:p>
            <a:r>
              <a:rPr lang="en-US" smtClean="0"/>
              <a:t>HR Systems &amp; Analytics Department</a:t>
            </a:r>
            <a:endParaRPr lang="en-US" dirty="0"/>
          </a:p>
        </p:txBody>
      </p:sp>
      <p:sp>
        <p:nvSpPr>
          <p:cNvPr id="5" name="Slide Number Placeholder 4"/>
          <p:cNvSpPr>
            <a:spLocks noGrp="1"/>
          </p:cNvSpPr>
          <p:nvPr>
            <p:ph type="sldNum" sz="quarter" idx="12"/>
          </p:nvPr>
        </p:nvSpPr>
        <p:spPr/>
        <p:txBody>
          <a:bodyPr/>
          <a:lstStyle/>
          <a:p>
            <a:fld id="{CD365488-DECC-48BF-AAC3-D74853733DC6}" type="slidenum">
              <a:rPr lang="en-US" smtClean="0"/>
              <a:pPr/>
              <a:t>5</a:t>
            </a:fld>
            <a:endParaRPr lang="en-US" dirty="0"/>
          </a:p>
        </p:txBody>
      </p:sp>
    </p:spTree>
    <p:extLst>
      <p:ext uri="{BB962C8B-B14F-4D97-AF65-F5344CB8AC3E}">
        <p14:creationId xmlns:p14="http://schemas.microsoft.com/office/powerpoint/2010/main" val="297723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a:t>Current </a:t>
            </a:r>
            <a:r>
              <a:rPr lang="en-US" sz="3200" dirty="0" smtClean="0"/>
              <a:t>Documentation </a:t>
            </a:r>
            <a:r>
              <a:rPr lang="en-US" sz="3200" dirty="0"/>
              <a:t>Process</a:t>
            </a:r>
          </a:p>
        </p:txBody>
      </p:sp>
      <p:sp>
        <p:nvSpPr>
          <p:cNvPr id="7" name="Content Placeholder 6"/>
          <p:cNvSpPr>
            <a:spLocks noGrp="1"/>
          </p:cNvSpPr>
          <p:nvPr>
            <p:ph sz="half" idx="1"/>
          </p:nvPr>
        </p:nvSpPr>
        <p:spPr>
          <a:xfrm>
            <a:off x="457200" y="1371600"/>
            <a:ext cx="4876800" cy="5005388"/>
          </a:xfrm>
        </p:spPr>
        <p:txBody>
          <a:bodyPr/>
          <a:lstStyle/>
          <a:p>
            <a:r>
              <a:rPr lang="en-US" sz="2400" dirty="0" smtClean="0"/>
              <a:t>On </a:t>
            </a:r>
            <a:r>
              <a:rPr lang="en-US" sz="2400" b="1" dirty="0" smtClean="0"/>
              <a:t>internal</a:t>
            </a:r>
            <a:r>
              <a:rPr lang="en-US" sz="2400" dirty="0" smtClean="0"/>
              <a:t> recruitments, i.e. status candidates, the HR Specialist uses the content of the resume to verify applicant claims</a:t>
            </a:r>
          </a:p>
          <a:p>
            <a:endParaRPr lang="en-US" sz="2400" dirty="0" smtClean="0"/>
          </a:p>
          <a:p>
            <a:r>
              <a:rPr lang="en-US" sz="2400" dirty="0" smtClean="0"/>
              <a:t>On </a:t>
            </a:r>
            <a:r>
              <a:rPr lang="en-US" sz="2400" b="1" dirty="0" smtClean="0"/>
              <a:t>external</a:t>
            </a:r>
            <a:r>
              <a:rPr lang="en-US" sz="2400" dirty="0" smtClean="0"/>
              <a:t> </a:t>
            </a:r>
            <a:r>
              <a:rPr lang="en-US" sz="2400" dirty="0"/>
              <a:t>recruitments, i.e. </a:t>
            </a:r>
            <a:r>
              <a:rPr lang="en-US" sz="2400" dirty="0" smtClean="0"/>
              <a:t>public </a:t>
            </a:r>
            <a:r>
              <a:rPr lang="en-US" sz="2400" dirty="0"/>
              <a:t>candidates, the HR Specialist </a:t>
            </a:r>
            <a:r>
              <a:rPr lang="en-US" sz="2400" dirty="0" smtClean="0"/>
              <a:t>requires supporting documentation (e.g. DD-214, Transcripts, etc.) </a:t>
            </a:r>
            <a:r>
              <a:rPr lang="en-US" sz="2400" dirty="0"/>
              <a:t>to verify </a:t>
            </a:r>
            <a:r>
              <a:rPr lang="en-US" sz="2400" dirty="0" smtClean="0"/>
              <a:t>applicant </a:t>
            </a:r>
            <a:r>
              <a:rPr lang="en-US" sz="2400" dirty="0"/>
              <a:t>claims</a:t>
            </a:r>
          </a:p>
          <a:p>
            <a:endParaRPr lang="en-US" sz="2400" dirty="0" smtClean="0"/>
          </a:p>
          <a:p>
            <a:endParaRPr lang="en-US" dirty="0"/>
          </a:p>
        </p:txBody>
      </p:sp>
      <p:pic>
        <p:nvPicPr>
          <p:cNvPr id="9" name="Content Placeholder 8"/>
          <p:cNvPicPr preferRelativeResize="0">
            <a:picLocks noGrp="1"/>
          </p:cNvPicPr>
          <p:nvPr>
            <p:ph sz="half" idx="2"/>
          </p:nvPr>
        </p:nvPicPr>
        <p:blipFill>
          <a:blip r:embed="rId3">
            <a:extLst>
              <a:ext uri="{BEBA8EAE-BF5A-486C-A8C5-ECC9F3942E4B}">
                <a14:imgProps xmlns:a14="http://schemas.microsoft.com/office/drawing/2010/main">
                  <a14:imgLayer r:embed="rId4">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6323025" y="1254735"/>
            <a:ext cx="1956816" cy="2596896"/>
          </a:xfrm>
          <a:ln>
            <a:solidFill>
              <a:schemeClr val="accent1"/>
            </a:solidFill>
          </a:ln>
        </p:spPr>
      </p:pic>
      <p:sp>
        <p:nvSpPr>
          <p:cNvPr id="4" name="Date Placeholder 3"/>
          <p:cNvSpPr>
            <a:spLocks noGrp="1"/>
          </p:cNvSpPr>
          <p:nvPr>
            <p:ph type="dt" sz="half" idx="10"/>
          </p:nvPr>
        </p:nvSpPr>
        <p:spPr/>
        <p:txBody>
          <a:bodyPr/>
          <a:lstStyle/>
          <a:p>
            <a:pPr>
              <a:defRPr/>
            </a:pPr>
            <a:fld id="{D85302CE-BD64-4AD7-B885-D9683EFA00CF}" type="datetime3">
              <a:rPr lang="en-US" smtClean="0"/>
              <a:t>11 May 2018</a:t>
            </a:fld>
            <a:endParaRPr lang="en-US" dirty="0"/>
          </a:p>
        </p:txBody>
      </p:sp>
      <p:pic>
        <p:nvPicPr>
          <p:cNvPr id="8" name="Content Placeholder 8"/>
          <p:cNvPicPr preferRelativeResize="0">
            <a:picLocks/>
          </p:cNvPicPr>
          <p:nvPr/>
        </p:nvPicPr>
        <p:blipFill>
          <a:blip r:embed="rId5" cstate="print">
            <a:extLst>
              <a:ext uri="{BEBA8EAE-BF5A-486C-A8C5-ECC9F3942E4B}">
                <a14:imgProps xmlns:a14="http://schemas.microsoft.com/office/drawing/2010/main">
                  <a14:imgLayer r:embed="rId6">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740361">
            <a:off x="5344617" y="3783133"/>
            <a:ext cx="1956816" cy="2596896"/>
          </a:xfrm>
          <a:prstGeom prst="rect">
            <a:avLst/>
          </a:prstGeom>
          <a:noFill/>
          <a:ln w="9525">
            <a:solidFill>
              <a:schemeClr val="accent1"/>
            </a:solidFill>
            <a:miter lim="800000"/>
            <a:headEnd/>
            <a:tailEnd/>
          </a:ln>
        </p:spPr>
      </p:pic>
      <p:pic>
        <p:nvPicPr>
          <p:cNvPr id="6" name="Content Placeholder 8"/>
          <p:cNvPicPr preferRelativeResize="0">
            <a:picLocks/>
          </p:cNvPicPr>
          <p:nvPr/>
        </p:nvPicPr>
        <p:blipFill>
          <a:blip r:embed="rId7" cstate="print">
            <a:extLst>
              <a:ext uri="{BEBA8EAE-BF5A-486C-A8C5-ECC9F3942E4B}">
                <a14:imgProps xmlns:a14="http://schemas.microsoft.com/office/drawing/2010/main">
                  <a14:imgLayer r:embed="rId8">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197666">
            <a:off x="6778600" y="4016481"/>
            <a:ext cx="1956816" cy="2596896"/>
          </a:xfrm>
          <a:prstGeom prst="rect">
            <a:avLst/>
          </a:prstGeom>
          <a:noFill/>
          <a:ln w="9525">
            <a:solidFill>
              <a:schemeClr val="accent1"/>
            </a:solidFill>
            <a:miter lim="800000"/>
            <a:headEnd/>
            <a:tailEnd/>
          </a:ln>
        </p:spPr>
      </p:pic>
      <p:sp>
        <p:nvSpPr>
          <p:cNvPr id="3" name="Footer Placeholder 2"/>
          <p:cNvSpPr>
            <a:spLocks noGrp="1"/>
          </p:cNvSpPr>
          <p:nvPr>
            <p:ph type="ftr" sz="quarter" idx="11"/>
          </p:nvPr>
        </p:nvSpPr>
        <p:spPr/>
        <p:txBody>
          <a:bodyPr/>
          <a:lstStyle/>
          <a:p>
            <a:pPr>
              <a:defRPr/>
            </a:pPr>
            <a:r>
              <a:rPr lang="en-US" smtClean="0"/>
              <a:t>HR Systems &amp; Analytics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6</a:t>
            </a:fld>
            <a:endParaRPr lang="en-US" dirty="0"/>
          </a:p>
        </p:txBody>
      </p:sp>
    </p:spTree>
    <p:extLst>
      <p:ext uri="{BB962C8B-B14F-4D97-AF65-F5344CB8AC3E}">
        <p14:creationId xmlns:p14="http://schemas.microsoft.com/office/powerpoint/2010/main" val="210927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smtClean="0"/>
              <a:t>New Documentation </a:t>
            </a:r>
            <a:r>
              <a:rPr lang="en-US" sz="3200" dirty="0"/>
              <a:t>Process</a:t>
            </a:r>
          </a:p>
        </p:txBody>
      </p:sp>
      <p:sp>
        <p:nvSpPr>
          <p:cNvPr id="7" name="Content Placeholder 6"/>
          <p:cNvSpPr>
            <a:spLocks noGrp="1"/>
          </p:cNvSpPr>
          <p:nvPr>
            <p:ph sz="half" idx="1"/>
          </p:nvPr>
        </p:nvSpPr>
        <p:spPr>
          <a:xfrm>
            <a:off x="457200" y="1371600"/>
            <a:ext cx="5638800" cy="5005388"/>
          </a:xfrm>
        </p:spPr>
        <p:txBody>
          <a:bodyPr/>
          <a:lstStyle/>
          <a:p>
            <a:r>
              <a:rPr lang="en-US" sz="2400" dirty="0" smtClean="0"/>
              <a:t>Internal and external recruitments will have the same process</a:t>
            </a:r>
          </a:p>
          <a:p>
            <a:pPr marL="0" indent="0">
              <a:buNone/>
            </a:pPr>
            <a:endParaRPr lang="en-US" sz="2400" dirty="0" smtClean="0"/>
          </a:p>
          <a:p>
            <a:r>
              <a:rPr lang="en-US" sz="2400" dirty="0" smtClean="0"/>
              <a:t>Status candidates (</a:t>
            </a:r>
            <a:r>
              <a:rPr lang="en-US" sz="2400" b="1" dirty="0" smtClean="0"/>
              <a:t>including DON employees</a:t>
            </a:r>
            <a:r>
              <a:rPr lang="en-US" sz="2400" dirty="0" smtClean="0"/>
              <a:t>) must submit supporting </a:t>
            </a:r>
            <a:r>
              <a:rPr lang="en-US" sz="2400" dirty="0"/>
              <a:t>documentation (e.g. </a:t>
            </a:r>
            <a:r>
              <a:rPr lang="en-US" sz="2400" dirty="0" smtClean="0"/>
              <a:t>SF-50, Transcripts, etc</a:t>
            </a:r>
            <a:r>
              <a:rPr lang="en-US" sz="2400" dirty="0"/>
              <a:t>.</a:t>
            </a:r>
            <a:r>
              <a:rPr lang="en-US" sz="2400" dirty="0" smtClean="0"/>
              <a:t>) </a:t>
            </a:r>
            <a:r>
              <a:rPr lang="en-US" sz="2400" dirty="0"/>
              <a:t>to </a:t>
            </a:r>
            <a:r>
              <a:rPr lang="en-US" sz="2400" dirty="0" smtClean="0"/>
              <a:t>support the claims made in the application </a:t>
            </a:r>
          </a:p>
          <a:p>
            <a:endParaRPr lang="en-US" sz="2400" dirty="0" smtClean="0"/>
          </a:p>
          <a:p>
            <a:endParaRPr lang="en-US" dirty="0"/>
          </a:p>
        </p:txBody>
      </p:sp>
      <p:sp>
        <p:nvSpPr>
          <p:cNvPr id="4" name="Date Placeholder 3"/>
          <p:cNvSpPr>
            <a:spLocks noGrp="1"/>
          </p:cNvSpPr>
          <p:nvPr>
            <p:ph type="dt" sz="half" idx="10"/>
          </p:nvPr>
        </p:nvSpPr>
        <p:spPr/>
        <p:txBody>
          <a:bodyPr/>
          <a:lstStyle/>
          <a:p>
            <a:pPr>
              <a:defRPr/>
            </a:pPr>
            <a:fld id="{E2CEF89A-8436-4401-98A8-9C8E9105BF27}" type="datetime3">
              <a:rPr lang="en-US" smtClean="0"/>
              <a:t>11 May 2018</a:t>
            </a:fld>
            <a:endParaRPr lang="en-US" dirty="0"/>
          </a:p>
        </p:txBody>
      </p:sp>
      <p:pic>
        <p:nvPicPr>
          <p:cNvPr id="8" name="Content Placeholder 8"/>
          <p:cNvPicPr preferRelativeResize="0">
            <a:picLocks/>
          </p:cNvPicPr>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740361">
            <a:off x="6310684" y="1389433"/>
            <a:ext cx="1956816" cy="2596896"/>
          </a:xfrm>
          <a:prstGeom prst="rect">
            <a:avLst/>
          </a:prstGeom>
          <a:noFill/>
          <a:ln w="9525">
            <a:solidFill>
              <a:schemeClr val="accent1"/>
            </a:solidFill>
            <a:miter lim="800000"/>
            <a:headEnd/>
            <a:tailEnd/>
          </a:ln>
        </p:spPr>
      </p:pic>
      <p:pic>
        <p:nvPicPr>
          <p:cNvPr id="6" name="Content Placeholder 8"/>
          <p:cNvPicPr>
            <a:picLocks noChangeAspect="1"/>
          </p:cNvPicPr>
          <p:nvPr/>
        </p:nvPicPr>
        <p:blipFill>
          <a:blip r:embed="rId5" cstate="print">
            <a:extLst>
              <a:ext uri="{BEBA8EAE-BF5A-486C-A8C5-ECC9F3942E4B}">
                <a14:imgProps xmlns:a14="http://schemas.microsoft.com/office/drawing/2010/main">
                  <a14:imgLayer r:embed="rId6">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197666">
            <a:off x="7002307" y="2565044"/>
            <a:ext cx="1829192" cy="2560320"/>
          </a:xfrm>
          <a:prstGeom prst="rect">
            <a:avLst/>
          </a:prstGeom>
          <a:noFill/>
          <a:ln w="9525">
            <a:solidFill>
              <a:schemeClr val="accent1"/>
            </a:solidFill>
            <a:miter lim="800000"/>
            <a:headEnd/>
            <a:tailEnd/>
          </a:ln>
        </p:spPr>
      </p:pic>
      <p:sp>
        <p:nvSpPr>
          <p:cNvPr id="3" name="Footer Placeholder 2"/>
          <p:cNvSpPr>
            <a:spLocks noGrp="1"/>
          </p:cNvSpPr>
          <p:nvPr>
            <p:ph type="ftr" sz="quarter" idx="11"/>
          </p:nvPr>
        </p:nvSpPr>
        <p:spPr/>
        <p:txBody>
          <a:bodyPr/>
          <a:lstStyle/>
          <a:p>
            <a:pPr>
              <a:defRPr/>
            </a:pPr>
            <a:r>
              <a:rPr lang="en-US" smtClean="0"/>
              <a:t>HR Systems &amp; Analytics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7</a:t>
            </a:fld>
            <a:endParaRPr lang="en-US" dirty="0"/>
          </a:p>
        </p:txBody>
      </p:sp>
      <p:pic>
        <p:nvPicPr>
          <p:cNvPr id="11" name="Content Placeholder 8"/>
          <p:cNvPicPr>
            <a:picLocks noChangeAspect="1"/>
          </p:cNvPicPr>
          <p:nvPr/>
        </p:nvPicPr>
        <p:blipFill>
          <a:blip r:embed="rId7" cstate="print">
            <a:extLst>
              <a:ext uri="{BEBA8EAE-BF5A-486C-A8C5-ECC9F3942E4B}">
                <a14:imgProps xmlns:a14="http://schemas.microsoft.com/office/drawing/2010/main">
                  <a14:imgLayer r:embed="rId8">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533997">
            <a:off x="6562305" y="3907055"/>
            <a:ext cx="1952950" cy="260085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936990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smtClean="0"/>
              <a:t/>
            </a:r>
            <a:br>
              <a:rPr lang="en-US" sz="3200" dirty="0" smtClean="0"/>
            </a:br>
            <a:r>
              <a:rPr lang="en-US" sz="3200" dirty="0" smtClean="0"/>
              <a:t>DON </a:t>
            </a:r>
            <a:r>
              <a:rPr lang="en-US" sz="3200" dirty="0"/>
              <a:t>employees need to </a:t>
            </a:r>
            <a:r>
              <a:rPr lang="en-US" sz="3200" dirty="0" smtClean="0"/>
              <a:t>know</a:t>
            </a:r>
            <a:r>
              <a:rPr lang="en-US" sz="3200" dirty="0"/>
              <a:t/>
            </a:r>
            <a:br>
              <a:rPr lang="en-US" sz="3200" dirty="0"/>
            </a:br>
            <a:endParaRPr lang="en-US" sz="3200" dirty="0"/>
          </a:p>
        </p:txBody>
      </p:sp>
      <p:sp>
        <p:nvSpPr>
          <p:cNvPr id="7" name="Content Placeholder 6"/>
          <p:cNvSpPr>
            <a:spLocks noGrp="1"/>
          </p:cNvSpPr>
          <p:nvPr>
            <p:ph sz="half" idx="1"/>
          </p:nvPr>
        </p:nvSpPr>
        <p:spPr>
          <a:xfrm>
            <a:off x="304800" y="1371600"/>
            <a:ext cx="8686800" cy="5105400"/>
          </a:xfrm>
        </p:spPr>
        <p:txBody>
          <a:bodyPr/>
          <a:lstStyle/>
          <a:p>
            <a:r>
              <a:rPr lang="en-US" sz="2000" dirty="0" smtClean="0"/>
              <a:t>All DON announcements will identify the required documents</a:t>
            </a:r>
          </a:p>
          <a:p>
            <a:r>
              <a:rPr lang="en-US" sz="2000" dirty="0" smtClean="0"/>
              <a:t>If required by the position, unofficial transcripts should be submitted at time of application. Unofficial transcripts are free and can be printed from the student portal of the college website. If you encounter difficulty using the school’s student portal, call the school’s registrar office</a:t>
            </a:r>
          </a:p>
          <a:p>
            <a:r>
              <a:rPr lang="en-US" sz="2000" dirty="0" smtClean="0"/>
              <a:t>SF-50s can be downloaded from DCPDS MyBiz+ or eOPF</a:t>
            </a:r>
          </a:p>
          <a:p>
            <a:r>
              <a:rPr lang="en-US" sz="2000" dirty="0" smtClean="0"/>
              <a:t>Documents loaded to USAJOBS once can be re-used</a:t>
            </a:r>
          </a:p>
          <a:p>
            <a:r>
              <a:rPr lang="en-US" sz="2000" dirty="0" smtClean="0"/>
              <a:t>HR Specialists at the OCHR Operations Centers will not change an applicant's answer to a question, even upon request</a:t>
            </a:r>
          </a:p>
          <a:p>
            <a:r>
              <a:rPr lang="en-US" sz="2000" dirty="0" smtClean="0"/>
              <a:t>OCHR Operations Centers will not accept documents after the closing date of the announcement unless USAJOBS or USA Staffing acknowledges the system was at fault</a:t>
            </a:r>
          </a:p>
          <a:p>
            <a:r>
              <a:rPr lang="en-US" sz="2000" dirty="0" smtClean="0"/>
              <a:t>It is the responsibility of the applicant to make sure the documents submitted are the correct documents</a:t>
            </a:r>
          </a:p>
          <a:p>
            <a:pPr marL="0" indent="0">
              <a:buNone/>
            </a:pPr>
            <a:endParaRPr lang="en-US" sz="2400" dirty="0" smtClean="0"/>
          </a:p>
          <a:p>
            <a:endParaRPr lang="en-US" dirty="0"/>
          </a:p>
        </p:txBody>
      </p:sp>
      <p:sp>
        <p:nvSpPr>
          <p:cNvPr id="4" name="Date Placeholder 3"/>
          <p:cNvSpPr>
            <a:spLocks noGrp="1"/>
          </p:cNvSpPr>
          <p:nvPr>
            <p:ph type="dt" sz="half" idx="10"/>
          </p:nvPr>
        </p:nvSpPr>
        <p:spPr/>
        <p:txBody>
          <a:bodyPr/>
          <a:lstStyle/>
          <a:p>
            <a:pPr>
              <a:defRPr/>
            </a:pPr>
            <a:fld id="{E2CEF89A-8436-4401-98A8-9C8E9105BF27}" type="datetime3">
              <a:rPr lang="en-US" smtClean="0"/>
              <a:t>11 May 2018</a:t>
            </a:fld>
            <a:endParaRPr lang="en-US" dirty="0"/>
          </a:p>
        </p:txBody>
      </p:sp>
      <p:sp>
        <p:nvSpPr>
          <p:cNvPr id="3" name="Footer Placeholder 2"/>
          <p:cNvSpPr>
            <a:spLocks noGrp="1"/>
          </p:cNvSpPr>
          <p:nvPr>
            <p:ph type="ftr" sz="quarter" idx="11"/>
          </p:nvPr>
        </p:nvSpPr>
        <p:spPr/>
        <p:txBody>
          <a:bodyPr/>
          <a:lstStyle/>
          <a:p>
            <a:pPr>
              <a:defRPr/>
            </a:pPr>
            <a:r>
              <a:rPr lang="en-US" smtClean="0"/>
              <a:t>HR Systems &amp; Analytics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8</a:t>
            </a:fld>
            <a:endParaRPr lang="en-US" dirty="0"/>
          </a:p>
        </p:txBody>
      </p:sp>
    </p:spTree>
    <p:extLst>
      <p:ext uri="{BB962C8B-B14F-4D97-AF65-F5344CB8AC3E}">
        <p14:creationId xmlns:p14="http://schemas.microsoft.com/office/powerpoint/2010/main" val="2917842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31001" y="4525962"/>
            <a:ext cx="3514724" cy="487362"/>
          </a:xfrm>
        </p:spPr>
        <p:txBody>
          <a:bodyPr/>
          <a:lstStyle/>
          <a:p>
            <a:r>
              <a:rPr lang="en-US" dirty="0" smtClean="0"/>
              <a:t>Announcement Text</a:t>
            </a:r>
            <a:endParaRPr lang="en-US" b="0" dirty="0"/>
          </a:p>
        </p:txBody>
      </p:sp>
      <p:sp>
        <p:nvSpPr>
          <p:cNvPr id="7" name="Title 6"/>
          <p:cNvSpPr>
            <a:spLocks noGrp="1"/>
          </p:cNvSpPr>
          <p:nvPr>
            <p:ph type="title"/>
          </p:nvPr>
        </p:nvSpPr>
        <p:spPr>
          <a:xfrm>
            <a:off x="971549" y="217488"/>
            <a:ext cx="8170863" cy="841375"/>
          </a:xfrm>
        </p:spPr>
        <p:txBody>
          <a:bodyPr/>
          <a:lstStyle/>
          <a:p>
            <a:r>
              <a:rPr lang="en-US" sz="3200" dirty="0" smtClean="0"/>
              <a:t>Documentation Requirements</a:t>
            </a:r>
            <a:endParaRPr lang="en-US" sz="3200" dirty="0"/>
          </a:p>
        </p:txBody>
      </p:sp>
      <p:sp>
        <p:nvSpPr>
          <p:cNvPr id="5" name="Footer Placeholder 4"/>
          <p:cNvSpPr>
            <a:spLocks noGrp="1"/>
          </p:cNvSpPr>
          <p:nvPr>
            <p:ph type="ftr" sz="quarter" idx="11"/>
          </p:nvPr>
        </p:nvSpPr>
        <p:spPr/>
        <p:txBody>
          <a:bodyPr/>
          <a:lstStyle/>
          <a:p>
            <a:pPr>
              <a:defRPr/>
            </a:pPr>
            <a:r>
              <a:rPr lang="en-US" smtClean="0"/>
              <a:t>HR Systems &amp; Analytics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9</a:t>
            </a:fld>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58636" y="1325562"/>
            <a:ext cx="3456802" cy="32004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3"/>
          <p:cNvSpPr txBox="1">
            <a:spLocks noChangeArrowheads="1"/>
          </p:cNvSpPr>
          <p:nvPr/>
        </p:nvSpPr>
        <p:spPr bwMode="auto">
          <a:xfrm>
            <a:off x="493455" y="5105400"/>
            <a:ext cx="8345745" cy="1539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10000"/>
              </a:spcAft>
              <a:buClr>
                <a:srgbClr val="151C77"/>
              </a:buClr>
              <a:buFont typeface="Wingdings" pitchFamily="2" charset="2"/>
              <a:buNone/>
              <a:defRPr sz="2400" b="1">
                <a:solidFill>
                  <a:schemeClr val="tx1"/>
                </a:solidFill>
                <a:latin typeface="+mn-lt"/>
                <a:ea typeface="+mn-ea"/>
                <a:cs typeface="+mn-cs"/>
              </a:defRPr>
            </a:lvl1pPr>
            <a:lvl2pPr marL="457200" indent="0" algn="l" rtl="0" eaLnBrk="1" fontAlgn="base" hangingPunct="1">
              <a:spcBef>
                <a:spcPct val="20000"/>
              </a:spcBef>
              <a:spcAft>
                <a:spcPct val="10000"/>
              </a:spcAft>
              <a:buClr>
                <a:srgbClr val="151C77"/>
              </a:buClr>
              <a:buFont typeface="Wingdings 2" pitchFamily="18" charset="2"/>
              <a:buNone/>
              <a:defRPr sz="2000" b="1">
                <a:solidFill>
                  <a:schemeClr val="tx1"/>
                </a:solidFill>
                <a:latin typeface="+mn-lt"/>
              </a:defRPr>
            </a:lvl2pPr>
            <a:lvl3pPr marL="914400" indent="0" algn="l" rtl="0" eaLnBrk="1" fontAlgn="base" hangingPunct="1">
              <a:spcBef>
                <a:spcPct val="20000"/>
              </a:spcBef>
              <a:spcAft>
                <a:spcPct val="10000"/>
              </a:spcAft>
              <a:buClr>
                <a:srgbClr val="151C77"/>
              </a:buClr>
              <a:buFont typeface="Symbol" pitchFamily="18" charset="2"/>
              <a:buNone/>
              <a:defRPr sz="1800" b="1">
                <a:solidFill>
                  <a:schemeClr val="tx1"/>
                </a:solidFill>
                <a:latin typeface="+mn-lt"/>
              </a:defRPr>
            </a:lvl3pPr>
            <a:lvl4pPr marL="1371600" indent="0" algn="l" rtl="0" eaLnBrk="1" fontAlgn="base" hangingPunct="1">
              <a:spcBef>
                <a:spcPct val="20000"/>
              </a:spcBef>
              <a:spcAft>
                <a:spcPct val="10000"/>
              </a:spcAft>
              <a:buClr>
                <a:srgbClr val="151C77"/>
              </a:buClr>
              <a:buNone/>
              <a:defRPr sz="1600" b="1">
                <a:solidFill>
                  <a:schemeClr val="tx1"/>
                </a:solidFill>
                <a:latin typeface="+mn-lt"/>
              </a:defRPr>
            </a:lvl4pPr>
            <a:lvl5pPr marL="1828800" indent="0" algn="l" rtl="0" eaLnBrk="1" fontAlgn="base" hangingPunct="1">
              <a:spcBef>
                <a:spcPct val="20000"/>
              </a:spcBef>
              <a:spcAft>
                <a:spcPct val="10000"/>
              </a:spcAft>
              <a:buClr>
                <a:srgbClr val="151C77"/>
              </a:buClr>
              <a:buNone/>
              <a:defRPr sz="1600" b="1">
                <a:solidFill>
                  <a:schemeClr val="tx1"/>
                </a:solidFill>
                <a:latin typeface="+mn-lt"/>
              </a:defRPr>
            </a:lvl5pPr>
            <a:lvl6pPr marL="2286000" indent="0" algn="l" rtl="0" eaLnBrk="1" fontAlgn="base" hangingPunct="1">
              <a:spcBef>
                <a:spcPct val="20000"/>
              </a:spcBef>
              <a:spcAft>
                <a:spcPct val="10000"/>
              </a:spcAft>
              <a:buClr>
                <a:srgbClr val="151C77"/>
              </a:buClr>
              <a:buNone/>
              <a:defRPr sz="1600" b="1">
                <a:solidFill>
                  <a:schemeClr val="tx1"/>
                </a:solidFill>
                <a:latin typeface="+mn-lt"/>
              </a:defRPr>
            </a:lvl6pPr>
            <a:lvl7pPr marL="2743200" indent="0" algn="l" rtl="0" eaLnBrk="1" fontAlgn="base" hangingPunct="1">
              <a:spcBef>
                <a:spcPct val="20000"/>
              </a:spcBef>
              <a:spcAft>
                <a:spcPct val="10000"/>
              </a:spcAft>
              <a:buClr>
                <a:srgbClr val="151C77"/>
              </a:buClr>
              <a:buNone/>
              <a:defRPr sz="1600" b="1">
                <a:solidFill>
                  <a:schemeClr val="tx1"/>
                </a:solidFill>
                <a:latin typeface="+mn-lt"/>
              </a:defRPr>
            </a:lvl7pPr>
            <a:lvl8pPr marL="3200400" indent="0" algn="l" rtl="0" eaLnBrk="1" fontAlgn="base" hangingPunct="1">
              <a:spcBef>
                <a:spcPct val="20000"/>
              </a:spcBef>
              <a:spcAft>
                <a:spcPct val="10000"/>
              </a:spcAft>
              <a:buClr>
                <a:srgbClr val="151C77"/>
              </a:buClr>
              <a:buNone/>
              <a:defRPr sz="1600" b="1">
                <a:solidFill>
                  <a:schemeClr val="tx1"/>
                </a:solidFill>
                <a:latin typeface="+mn-lt"/>
              </a:defRPr>
            </a:lvl8pPr>
            <a:lvl9pPr marL="3657600" indent="0" algn="l" rtl="0" eaLnBrk="1" fontAlgn="base" hangingPunct="1">
              <a:spcBef>
                <a:spcPct val="20000"/>
              </a:spcBef>
              <a:spcAft>
                <a:spcPct val="10000"/>
              </a:spcAft>
              <a:buClr>
                <a:srgbClr val="151C77"/>
              </a:buClr>
              <a:buNone/>
              <a:defRPr sz="1600" b="1">
                <a:solidFill>
                  <a:schemeClr val="tx1"/>
                </a:solidFill>
                <a:latin typeface="+mn-lt"/>
              </a:defRPr>
            </a:lvl9pPr>
          </a:lstStyle>
          <a:p>
            <a:pPr marL="342900" indent="-342900">
              <a:buFont typeface="Wingdings" panose="05000000000000000000" pitchFamily="2" charset="2"/>
              <a:buChar char="q"/>
            </a:pPr>
            <a:r>
              <a:rPr lang="en-US" sz="2000" b="0" kern="0" dirty="0" smtClean="0"/>
              <a:t>General documentation requirements are located in the </a:t>
            </a:r>
            <a:r>
              <a:rPr lang="en-US" sz="2000" kern="0" dirty="0" smtClean="0"/>
              <a:t>Required Documents </a:t>
            </a:r>
            <a:r>
              <a:rPr lang="en-US" sz="2000" b="0" kern="0" dirty="0" smtClean="0"/>
              <a:t>section of the </a:t>
            </a:r>
            <a:r>
              <a:rPr lang="en-US" sz="2000" kern="0" dirty="0" smtClean="0"/>
              <a:t>Announcement </a:t>
            </a:r>
            <a:r>
              <a:rPr lang="en-US" sz="2000" kern="0" dirty="0"/>
              <a:t>T</a:t>
            </a:r>
            <a:r>
              <a:rPr lang="en-US" sz="2000" kern="0" dirty="0" smtClean="0"/>
              <a:t>ext</a:t>
            </a:r>
          </a:p>
          <a:p>
            <a:pPr marL="342900" indent="-342900">
              <a:buFont typeface="Wingdings" panose="05000000000000000000" pitchFamily="2" charset="2"/>
              <a:buChar char="q"/>
            </a:pPr>
            <a:r>
              <a:rPr lang="en-US" sz="2000" b="0" kern="0" dirty="0" smtClean="0"/>
              <a:t>Specific documentation requirements are listed for each eligibility in the </a:t>
            </a:r>
            <a:r>
              <a:rPr lang="en-US" sz="2000" kern="0" dirty="0" smtClean="0"/>
              <a:t>Eligibilities </a:t>
            </a:r>
            <a:r>
              <a:rPr lang="en-US" sz="2000" b="0" kern="0" dirty="0" smtClean="0"/>
              <a:t>section of the </a:t>
            </a:r>
            <a:r>
              <a:rPr lang="en-US" sz="2000" kern="0" dirty="0" smtClean="0"/>
              <a:t>Application.</a:t>
            </a:r>
            <a:endParaRPr lang="en-US" sz="2000" kern="0" dirty="0"/>
          </a:p>
        </p:txBody>
      </p:sp>
      <p:sp>
        <p:nvSpPr>
          <p:cNvPr id="12" name="Date Placeholder 11"/>
          <p:cNvSpPr>
            <a:spLocks noGrp="1"/>
          </p:cNvSpPr>
          <p:nvPr>
            <p:ph type="dt" sz="half" idx="10"/>
          </p:nvPr>
        </p:nvSpPr>
        <p:spPr/>
        <p:txBody>
          <a:bodyPr/>
          <a:lstStyle/>
          <a:p>
            <a:pPr>
              <a:defRPr/>
            </a:pPr>
            <a:fld id="{8D277A83-C15D-46B9-B799-0778E0673810}" type="datetime3">
              <a:rPr lang="en-US" smtClean="0"/>
              <a:t>11 May 2018</a:t>
            </a:fld>
            <a:endParaRPr lang="en-US" dirty="0"/>
          </a:p>
        </p:txBody>
      </p:sp>
      <p:pic>
        <p:nvPicPr>
          <p:cNvPr id="15" name="Picture 2"/>
          <p:cNvPicPr>
            <a:picLocks noGrp="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72166" y="1337852"/>
            <a:ext cx="3456802" cy="32004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 Placeholder 7"/>
          <p:cNvSpPr>
            <a:spLocks noGrp="1"/>
          </p:cNvSpPr>
          <p:nvPr>
            <p:ph type="body" idx="1"/>
          </p:nvPr>
        </p:nvSpPr>
        <p:spPr>
          <a:xfrm>
            <a:off x="4843459" y="4525962"/>
            <a:ext cx="3514724" cy="487362"/>
          </a:xfrm>
        </p:spPr>
        <p:txBody>
          <a:bodyPr/>
          <a:lstStyle/>
          <a:p>
            <a:r>
              <a:rPr lang="en-US" dirty="0" smtClean="0"/>
              <a:t>Application</a:t>
            </a:r>
            <a:endParaRPr lang="en-US" b="0" dirty="0"/>
          </a:p>
        </p:txBody>
      </p:sp>
      <p:cxnSp>
        <p:nvCxnSpPr>
          <p:cNvPr id="18" name="Straight Arrow Connector 17"/>
          <p:cNvCxnSpPr/>
          <p:nvPr/>
        </p:nvCxnSpPr>
        <p:spPr bwMode="auto">
          <a:xfrm flipH="1">
            <a:off x="2590800" y="2590800"/>
            <a:ext cx="304800" cy="533400"/>
          </a:xfrm>
          <a:prstGeom prst="straightConnector1">
            <a:avLst/>
          </a:prstGeom>
          <a:noFill/>
          <a:ln w="28575" cap="flat" cmpd="sng" algn="ctr">
            <a:solidFill>
              <a:srgbClr val="90242E"/>
            </a:solidFill>
            <a:prstDash val="solid"/>
            <a:round/>
            <a:headEnd type="none" w="med" len="med"/>
            <a:tailEnd type="arrow"/>
          </a:ln>
          <a:effectLst/>
        </p:spPr>
      </p:cxnSp>
      <p:cxnSp>
        <p:nvCxnSpPr>
          <p:cNvPr id="21" name="Straight Arrow Connector 20"/>
          <p:cNvCxnSpPr/>
          <p:nvPr/>
        </p:nvCxnSpPr>
        <p:spPr bwMode="auto">
          <a:xfrm flipH="1">
            <a:off x="7467600" y="2815713"/>
            <a:ext cx="304800" cy="533400"/>
          </a:xfrm>
          <a:prstGeom prst="straightConnector1">
            <a:avLst/>
          </a:prstGeom>
          <a:noFill/>
          <a:ln w="28575" cap="flat" cmpd="sng" algn="ctr">
            <a:solidFill>
              <a:srgbClr val="90242E"/>
            </a:solidFill>
            <a:prstDash val="solid"/>
            <a:round/>
            <a:headEnd type="none" w="med" len="med"/>
            <a:tailEnd type="arrow"/>
          </a:ln>
          <a:effectLst/>
        </p:spPr>
      </p:cxnSp>
    </p:spTree>
    <p:extLst>
      <p:ext uri="{BB962C8B-B14F-4D97-AF65-F5344CB8AC3E}">
        <p14:creationId xmlns:p14="http://schemas.microsoft.com/office/powerpoint/2010/main" val="38468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CHR Master Slide Presentation NON FOUO">
  <a:themeElements>
    <a:clrScheme name="ochr0309 15">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151C77"/>
      </a:hlink>
      <a:folHlink>
        <a:srgbClr val="547730"/>
      </a:folHlink>
    </a:clrScheme>
    <a:fontScheme name="ochr030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ochr03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hr03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hr03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hr03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hr03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hr03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hr03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hr03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hr03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hr03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hr0309 11">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547730"/>
        </a:folHlink>
      </a:clrScheme>
      <a:clrMap bg1="lt1" tx1="dk1" bg2="lt2" tx2="dk2" accent1="accent1" accent2="accent2" accent3="accent3" accent4="accent4" accent5="accent5" accent6="accent6" hlink="hlink" folHlink="folHlink"/>
    </a:extraClrScheme>
    <a:extraClrScheme>
      <a:clrScheme name="ochr0309 12">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3DB97B"/>
        </a:folHlink>
      </a:clrScheme>
      <a:clrMap bg1="lt1" tx1="dk1" bg2="lt2" tx2="dk2" accent1="accent1" accent2="accent2" accent3="accent3" accent4="accent4" accent5="accent5" accent6="accent6" hlink="hlink" folHlink="folHlink"/>
    </a:extraClrScheme>
    <a:extraClrScheme>
      <a:clrScheme name="ochr0309 13">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90242E"/>
        </a:hlink>
        <a:folHlink>
          <a:srgbClr val="3DB97B"/>
        </a:folHlink>
      </a:clrScheme>
      <a:clrMap bg1="lt1" tx1="dk1" bg2="lt2" tx2="dk2" accent1="accent1" accent2="accent2" accent3="accent3" accent4="accent4" accent5="accent5" accent6="accent6" hlink="hlink" folHlink="folHlink"/>
    </a:extraClrScheme>
    <a:extraClrScheme>
      <a:clrScheme name="ochr0309 14">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151C77"/>
        </a:folHlink>
      </a:clrScheme>
      <a:clrMap bg1="lt1" tx1="dk1" bg2="lt2" tx2="dk2" accent1="accent1" accent2="accent2" accent3="accent3" accent4="accent4" accent5="accent5" accent6="accent6" hlink="hlink" folHlink="folHlink"/>
    </a:extraClrScheme>
    <a:extraClrScheme>
      <a:clrScheme name="ochr0309 15">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151C77"/>
        </a:hlink>
        <a:folHlink>
          <a:srgbClr val="5477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DEA02ECCAB8469F9B0EEA96591183" ma:contentTypeVersion="1" ma:contentTypeDescription="Create a new document." ma:contentTypeScope="" ma:versionID="d9f1e27ec581bbd107502b1a2d04d0e9">
  <xsd:schema xmlns:xsd="http://www.w3.org/2001/XMLSchema" xmlns:p="http://schemas.microsoft.com/office/2006/metadata/properties" xmlns:ns2="bc8eb4c5-39c5-4623-91f6-06e310129c54" targetNamespace="http://schemas.microsoft.com/office/2006/metadata/properties" ma:root="true" ma:fieldsID="a70a0c19bb6d4fabaa6f953a72dc2c53" ns2:_="">
    <xsd:import namespace="bc8eb4c5-39c5-4623-91f6-06e310129c54"/>
    <xsd:element name="properties">
      <xsd:complexType>
        <xsd:sequence>
          <xsd:element name="documentManagement">
            <xsd:complexType>
              <xsd:all>
                <xsd:element ref="ns2:Category" minOccurs="0"/>
              </xsd:all>
            </xsd:complexType>
          </xsd:element>
        </xsd:sequence>
      </xsd:complexType>
    </xsd:element>
  </xsd:schema>
  <xsd:schema xmlns:xsd="http://www.w3.org/2001/XMLSchema" xmlns:dms="http://schemas.microsoft.com/office/2006/documentManagement/types" targetNamespace="bc8eb4c5-39c5-4623-91f6-06e310129c54" elementFormDefault="qualified">
    <xsd:import namespace="http://schemas.microsoft.com/office/2006/documentManagement/types"/>
    <xsd:element name="Category" ma:index="8" nillable="true" ma:displayName="Category" ma:format="Dropdown" ma:internalName="Category">
      <xsd:simpleType>
        <xsd:restriction base="dms:Choice">
          <xsd:enumeration value="Working"/>
          <xsd:enumeration value="Shared"/>
          <xsd:enumeration value="Final"/>
          <xsd:enumeration value="Meeting Agenda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bc8eb4c5-39c5-4623-91f6-06e310129c54" xsi:nil="true"/>
  </documentManagement>
</p:properties>
</file>

<file path=customXml/itemProps1.xml><?xml version="1.0" encoding="utf-8"?>
<ds:datastoreItem xmlns:ds="http://schemas.openxmlformats.org/officeDocument/2006/customXml" ds:itemID="{D2977364-D94B-4B8B-90BC-A0E04AC3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eb4c5-39c5-4623-91f6-06e310129c5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E44D1E0-DFF1-4728-943B-BEB0B36C2176}">
  <ds:schemaRefs>
    <ds:schemaRef ds:uri="http://schemas.microsoft.com/sharepoint/v3/contenttype/forms"/>
  </ds:schemaRefs>
</ds:datastoreItem>
</file>

<file path=customXml/itemProps3.xml><?xml version="1.0" encoding="utf-8"?>
<ds:datastoreItem xmlns:ds="http://schemas.openxmlformats.org/officeDocument/2006/customXml" ds:itemID="{FD08302B-2DAA-4903-877A-20F73600F18C}">
  <ds:schemaRefs>
    <ds:schemaRef ds:uri="http://purl.org/dc/elements/1.1/"/>
    <ds:schemaRef ds:uri="http://schemas.microsoft.com/office/2006/metadata/properties"/>
    <ds:schemaRef ds:uri="bc8eb4c5-39c5-4623-91f6-06e310129c54"/>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OCHR Master Slide Presentation NON FOUO</Template>
  <TotalTime>16971</TotalTime>
  <Words>840</Words>
  <Application>Microsoft Office PowerPoint</Application>
  <PresentationFormat>On-screen Show (4:3)</PresentationFormat>
  <Paragraphs>131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Symbol</vt:lpstr>
      <vt:lpstr>Verdana</vt:lpstr>
      <vt:lpstr>Wingdings</vt:lpstr>
      <vt:lpstr>Wingdings 2</vt:lpstr>
      <vt:lpstr>OCHR Master Slide Presentation NON FOUO</vt:lpstr>
      <vt:lpstr> USA Staffing  Applicant Documentation Command Brief </vt:lpstr>
      <vt:lpstr>BLUF</vt:lpstr>
      <vt:lpstr>Agenda</vt:lpstr>
      <vt:lpstr>Reason for the Change</vt:lpstr>
      <vt:lpstr>Applicant Certification</vt:lpstr>
      <vt:lpstr>Current Documentation Process</vt:lpstr>
      <vt:lpstr>New Documentation Process</vt:lpstr>
      <vt:lpstr> DON employees need to know </vt:lpstr>
      <vt:lpstr>Documentation Requirements</vt:lpstr>
      <vt:lpstr>Required Documents</vt:lpstr>
      <vt:lpstr>Submitting Documents</vt:lpstr>
      <vt:lpstr>Adding New Documents</vt:lpstr>
      <vt:lpstr>Unassigned Documents</vt:lpstr>
      <vt:lpstr>Missing Required Documents</vt:lpstr>
      <vt:lpstr>Missing Required Documents</vt:lpstr>
      <vt:lpstr>Review</vt:lpstr>
      <vt:lpstr>Questions  </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Staffing  Applicant Documentation Labor Brief</dc:title>
  <dc:creator>Dawn Fish</dc:creator>
  <cp:lastModifiedBy>Ciccarelli,  Josie IT USN CNREURAFSWA NAPLES</cp:lastModifiedBy>
  <cp:revision>364</cp:revision>
  <cp:lastPrinted>2015-06-02T18:27:48Z</cp:lastPrinted>
  <dcterms:created xsi:type="dcterms:W3CDTF">2013-04-19T16:34:20Z</dcterms:created>
  <dcterms:modified xsi:type="dcterms:W3CDTF">2018-05-11T08:16:56Z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0x0101006B4DEA02ECCAB8469F9B0EEA96591183</vt:lpwstr>
  </property>
</Properties>
</file>